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6" r:id="rId26"/>
    <p:sldId id="297" r:id="rId27"/>
    <p:sldId id="298" r:id="rId28"/>
    <p:sldId id="299" r:id="rId29"/>
    <p:sldId id="280" r:id="rId30"/>
    <p:sldId id="300" r:id="rId31"/>
    <p:sldId id="302" r:id="rId32"/>
    <p:sldId id="303" r:id="rId33"/>
    <p:sldId id="301" r:id="rId34"/>
    <p:sldId id="281" r:id="rId35"/>
    <p:sldId id="284" r:id="rId36"/>
    <p:sldId id="282" r:id="rId37"/>
    <p:sldId id="283"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EDBB-5271-440B-834C-809A15588D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D769C-9557-4717-A1D1-C680C0EBF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8E6B0-4E8F-4B36-8115-E50E018824B8}"/>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DDE20DAA-B664-4A7C-9370-3C3215882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416B9-32F0-47CC-9BCD-34613D9AB3B0}"/>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43560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D266-BE67-481E-9089-3ABC53AA3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246805-312E-4629-8EF5-AE9F608F5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D1B3C-9369-4433-94F4-AB1601EE628B}"/>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49A01A8C-4D43-42C5-9E1F-6C6B2416F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EC872-0443-47D4-90D0-A8EF1969DD74}"/>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92939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F6C30-DB10-4CC3-93E7-9A9BDFE0DA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DCACB0-3E3A-4A78-AFFA-B6D618D869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58EF6-5AA5-4D77-8B1A-9B72A1193A6C}"/>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006E63C7-ED68-4FC9-AA07-2CFF64C94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4A0C4-6944-47B6-897F-A463E01A18CD}"/>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28653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8EB2-8CAA-47F3-9148-321F6141C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A14AF-0049-4B6C-95E8-44B9A4A09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2AA32-C218-4F70-90F9-F0ECEE134DDD}"/>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90A50C27-D496-4CB5-A976-AE08F2ECA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283CB-72BE-424A-9C31-2924D1C4EA01}"/>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46708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4FCC-3292-47DB-B0BE-CE5F29AD0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A5547-2A1F-4AA6-B72C-BDA651D39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0E7CE-AA64-4610-8969-7ABB52B1F23B}"/>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B21E5997-76AA-45E9-BADA-CFADECFF8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DF162-9E75-45D6-B2AB-01E48EC661A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71100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9BF0-0980-4D3B-9C80-072B3E15D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87EE2-F989-4B70-87B9-C8273C36E6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EB3E0B-910E-4B7C-BAE3-004A7CF91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2E0C39-49D7-482B-84CC-A479F756B137}"/>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6" name="Footer Placeholder 5">
            <a:extLst>
              <a:ext uri="{FF2B5EF4-FFF2-40B4-BE49-F238E27FC236}">
                <a16:creationId xmlns:a16="http://schemas.microsoft.com/office/drawing/2014/main" id="{43C3AF52-22AE-4764-8B06-99DA09D05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4AD6A-DB09-40BE-8020-ECBE2C593327}"/>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16812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91AA-16BA-49ED-B4AB-079FD0F36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B829-4B92-496C-8481-E3F760098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2C8D17-9266-4308-A305-F19C460C0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E8BD44-BDD4-409E-82DC-01F31F641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0953A2-DF4F-476A-B83C-37477FADA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CBCD78-AA70-40C8-B433-E7D7849E5E1B}"/>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8" name="Footer Placeholder 7">
            <a:extLst>
              <a:ext uri="{FF2B5EF4-FFF2-40B4-BE49-F238E27FC236}">
                <a16:creationId xmlns:a16="http://schemas.microsoft.com/office/drawing/2014/main" id="{12433F38-A674-444E-8A61-C29E47C844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C554E-DEE7-4088-AD4D-8B1A9BD2A09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426316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F0C5-70E7-4260-8FD8-CBE126FD06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22D7A-E0A1-49A3-AB7E-FCFAF801E1E1}"/>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4" name="Footer Placeholder 3">
            <a:extLst>
              <a:ext uri="{FF2B5EF4-FFF2-40B4-BE49-F238E27FC236}">
                <a16:creationId xmlns:a16="http://schemas.microsoft.com/office/drawing/2014/main" id="{C7221A8F-8C05-423D-9AA3-5FB43EC0EB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45C74-BC41-4000-84A7-8F462D52DC1F}"/>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62754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31F17-EB88-44C4-84C2-D638EAB90502}"/>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3" name="Footer Placeholder 2">
            <a:extLst>
              <a:ext uri="{FF2B5EF4-FFF2-40B4-BE49-F238E27FC236}">
                <a16:creationId xmlns:a16="http://schemas.microsoft.com/office/drawing/2014/main" id="{82EAE619-0461-417E-A588-8E5CD8610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4F7995-ED63-4578-85CE-A23C7922CBBC}"/>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057626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20FB-A67F-41B4-9592-56E0888D4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07475A-A523-4446-9185-8D7E29E1A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1D8248-0C41-48E6-8CFE-3D0DACBB4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6FDDA-011D-444D-89F8-F0E80C0D4110}"/>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6" name="Footer Placeholder 5">
            <a:extLst>
              <a:ext uri="{FF2B5EF4-FFF2-40B4-BE49-F238E27FC236}">
                <a16:creationId xmlns:a16="http://schemas.microsoft.com/office/drawing/2014/main" id="{7641F7C8-2B69-4FF1-9570-14DAB24EB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3EEBD-90F0-4107-9F4C-D5F1B553C9DA}"/>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84656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9E5-F286-4F6F-A9AB-C4D4B12F3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9429D6-4EF1-4523-BA50-CF5AFEFA63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28C3FC-23E4-461D-BE7C-92F34FAB5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C79EA-4CE4-468F-A7AD-65F109BCCD39}"/>
              </a:ext>
            </a:extLst>
          </p:cNvPr>
          <p:cNvSpPr>
            <a:spLocks noGrp="1"/>
          </p:cNvSpPr>
          <p:nvPr>
            <p:ph type="dt" sz="half" idx="10"/>
          </p:nvPr>
        </p:nvSpPr>
        <p:spPr/>
        <p:txBody>
          <a:bodyPr/>
          <a:lstStyle/>
          <a:p>
            <a:fld id="{F51A958E-AFD0-4854-85AF-FEEB90892B85}" type="datetimeFigureOut">
              <a:rPr lang="en-US" smtClean="0"/>
              <a:t>4/7/2023</a:t>
            </a:fld>
            <a:endParaRPr lang="en-US"/>
          </a:p>
        </p:txBody>
      </p:sp>
      <p:sp>
        <p:nvSpPr>
          <p:cNvPr id="6" name="Footer Placeholder 5">
            <a:extLst>
              <a:ext uri="{FF2B5EF4-FFF2-40B4-BE49-F238E27FC236}">
                <a16:creationId xmlns:a16="http://schemas.microsoft.com/office/drawing/2014/main" id="{A045C5CB-48F7-4850-A65E-C78728CF4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9121D-3361-4BB7-8C92-9595D51F0E89}"/>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55185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5D6D2-0EAF-4658-8AFE-D2565159F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DF50E-A65A-4EA8-A932-A630E0E3B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F36D2-B65B-44CA-8B61-B0A55A9B2D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A958E-AFD0-4854-85AF-FEEB90892B85}" type="datetimeFigureOut">
              <a:rPr lang="en-US" smtClean="0"/>
              <a:t>4/7/2023</a:t>
            </a:fld>
            <a:endParaRPr lang="en-US"/>
          </a:p>
        </p:txBody>
      </p:sp>
      <p:sp>
        <p:nvSpPr>
          <p:cNvPr id="5" name="Footer Placeholder 4">
            <a:extLst>
              <a:ext uri="{FF2B5EF4-FFF2-40B4-BE49-F238E27FC236}">
                <a16:creationId xmlns:a16="http://schemas.microsoft.com/office/drawing/2014/main" id="{9CF90770-DBB6-4873-8972-37205F3D0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CF20A-4931-454E-8D1F-4469CF2D4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94F4B-C827-4BC9-9BA5-74663E1089BD}" type="slidenum">
              <a:rPr lang="en-US" smtClean="0"/>
              <a:t>‹#›</a:t>
            </a:fld>
            <a:endParaRPr lang="en-US"/>
          </a:p>
        </p:txBody>
      </p:sp>
    </p:spTree>
    <p:extLst>
      <p:ext uri="{BB962C8B-B14F-4D97-AF65-F5344CB8AC3E}">
        <p14:creationId xmlns:p14="http://schemas.microsoft.com/office/powerpoint/2010/main" val="26174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C279-66BB-43F1-81A5-5F5B92FF02F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C8011AA-1FBB-4F82-AAF3-E48B59368BC3}"/>
              </a:ext>
            </a:extLst>
          </p:cNvPr>
          <p:cNvSpPr>
            <a:spLocks noGrp="1"/>
          </p:cNvSpPr>
          <p:nvPr>
            <p:ph type="subTitle" idx="1"/>
          </p:nvPr>
        </p:nvSpPr>
        <p:spPr/>
        <p:txBody>
          <a:bodyPr/>
          <a:lstStyle/>
          <a:p>
            <a:endParaRPr lang="en-US" dirty="0"/>
          </a:p>
        </p:txBody>
      </p:sp>
      <p:pic>
        <p:nvPicPr>
          <p:cNvPr id="6" name="Picture 5">
            <a:extLst>
              <a:ext uri="{FF2B5EF4-FFF2-40B4-BE49-F238E27FC236}">
                <a16:creationId xmlns:a16="http://schemas.microsoft.com/office/drawing/2014/main" id="{9712D4BA-9198-4094-BA5C-9F281CB69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5416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E255-B8E1-441D-9AC0-BC5E2FEF8049}"/>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46E92E5-192D-4B7D-848C-A6EA76DA0155}"/>
              </a:ext>
            </a:extLst>
          </p:cNvPr>
          <p:cNvSpPr>
            <a:spLocks noGrp="1"/>
          </p:cNvSpPr>
          <p:nvPr>
            <p:ph idx="1"/>
          </p:nvPr>
        </p:nvSpPr>
        <p:spPr>
          <a:xfrm>
            <a:off x="611957" y="1571101"/>
            <a:ext cx="10515600" cy="1662293"/>
          </a:xfrm>
        </p:spPr>
        <p:txBody>
          <a:bodyPr>
            <a:normAutofit fontScale="85000" lnSpcReduction="20000"/>
          </a:bodyPr>
          <a:lstStyle/>
          <a:p>
            <a:r>
              <a:rPr lang="en-US" dirty="0"/>
              <a:t>All duplicates were dropped from all data. While installs had only one duplicate, and </a:t>
            </a:r>
            <a:r>
              <a:rPr lang="en-US" dirty="0" err="1"/>
              <a:t>Adspend</a:t>
            </a:r>
            <a:r>
              <a:rPr lang="en-US" dirty="0"/>
              <a:t> has no duplicates, it is quite noticeable that;</a:t>
            </a:r>
          </a:p>
          <a:p>
            <a:pPr>
              <a:buFontTx/>
              <a:buChar char="-"/>
            </a:pPr>
            <a:r>
              <a:rPr lang="en-US" dirty="0"/>
              <a:t>The Payouts data that had 52,003 rows dropped to 40,872 rows and</a:t>
            </a:r>
          </a:p>
          <a:p>
            <a:pPr>
              <a:buFontTx/>
              <a:buChar char="-"/>
            </a:pPr>
            <a:r>
              <a:rPr lang="en-US" dirty="0"/>
              <a:t>Revenue data that had 1,048,575 rows dropped to 334,970 rows with about 68% of its data being duplicated.</a:t>
            </a:r>
          </a:p>
        </p:txBody>
      </p:sp>
      <p:pic>
        <p:nvPicPr>
          <p:cNvPr id="5" name="Picture 4">
            <a:extLst>
              <a:ext uri="{FF2B5EF4-FFF2-40B4-BE49-F238E27FC236}">
                <a16:creationId xmlns:a16="http://schemas.microsoft.com/office/drawing/2014/main" id="{C382A27C-015C-493F-AE13-4DC4B9FB7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57" y="3429000"/>
            <a:ext cx="5722855" cy="2273417"/>
          </a:xfrm>
          <a:prstGeom prst="rect">
            <a:avLst/>
          </a:prstGeom>
        </p:spPr>
      </p:pic>
      <p:pic>
        <p:nvPicPr>
          <p:cNvPr id="7" name="Picture 6">
            <a:extLst>
              <a:ext uri="{FF2B5EF4-FFF2-40B4-BE49-F238E27FC236}">
                <a16:creationId xmlns:a16="http://schemas.microsoft.com/office/drawing/2014/main" id="{4A9358C6-099F-468E-A954-E284625E8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2" y="3138013"/>
            <a:ext cx="4368830" cy="3077637"/>
          </a:xfrm>
          <a:prstGeom prst="rect">
            <a:avLst/>
          </a:prstGeom>
        </p:spPr>
      </p:pic>
    </p:spTree>
    <p:extLst>
      <p:ext uri="{BB962C8B-B14F-4D97-AF65-F5344CB8AC3E}">
        <p14:creationId xmlns:p14="http://schemas.microsoft.com/office/powerpoint/2010/main" val="335787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A88F-A90F-4011-859A-9E463A6C74C7}"/>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250888AD-3E49-4A83-A70F-6DFF52E5A2BB}"/>
              </a:ext>
            </a:extLst>
          </p:cNvPr>
          <p:cNvSpPr>
            <a:spLocks noGrp="1"/>
          </p:cNvSpPr>
          <p:nvPr>
            <p:ph idx="1"/>
          </p:nvPr>
        </p:nvSpPr>
        <p:spPr/>
        <p:txBody>
          <a:bodyPr/>
          <a:lstStyle/>
          <a:p>
            <a:r>
              <a:rPr lang="en-US" dirty="0"/>
              <a:t>All fields were checked to ensure it has the right data types and the fields with the wrong data type were converted to the right data type.</a:t>
            </a:r>
          </a:p>
        </p:txBody>
      </p:sp>
      <p:pic>
        <p:nvPicPr>
          <p:cNvPr id="5" name="Picture 4">
            <a:extLst>
              <a:ext uri="{FF2B5EF4-FFF2-40B4-BE49-F238E27FC236}">
                <a16:creationId xmlns:a16="http://schemas.microsoft.com/office/drawing/2014/main" id="{6B3DA246-19A5-4FEE-8170-3EFCD52CE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70" y="2711366"/>
            <a:ext cx="10312930" cy="3264068"/>
          </a:xfrm>
          <a:prstGeom prst="rect">
            <a:avLst/>
          </a:prstGeom>
        </p:spPr>
      </p:pic>
    </p:spTree>
    <p:extLst>
      <p:ext uri="{BB962C8B-B14F-4D97-AF65-F5344CB8AC3E}">
        <p14:creationId xmlns:p14="http://schemas.microsoft.com/office/powerpoint/2010/main" val="224115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7EAA-C887-4F92-AA0D-9504638A5E71}"/>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DE01E38A-995F-4041-B7D2-203407EBD556}"/>
              </a:ext>
            </a:extLst>
          </p:cNvPr>
          <p:cNvSpPr>
            <a:spLocks noGrp="1"/>
          </p:cNvSpPr>
          <p:nvPr>
            <p:ph idx="1"/>
          </p:nvPr>
        </p:nvSpPr>
        <p:spPr/>
        <p:txBody>
          <a:bodyPr/>
          <a:lstStyle/>
          <a:p>
            <a:r>
              <a:rPr lang="en-US" dirty="0" err="1"/>
              <a:t>Adspend</a:t>
            </a:r>
            <a:r>
              <a:rPr lang="en-US" dirty="0"/>
              <a:t>, Payout, and Revenue (all data containing </a:t>
            </a:r>
            <a:r>
              <a:rPr lang="en-US" dirty="0" err="1"/>
              <a:t>value_usd</a:t>
            </a:r>
            <a:r>
              <a:rPr lang="en-US" dirty="0"/>
              <a:t>) were checked for outliers, and only data between 5% to 95% was taken.</a:t>
            </a:r>
          </a:p>
        </p:txBody>
      </p:sp>
      <p:pic>
        <p:nvPicPr>
          <p:cNvPr id="5" name="Picture 4">
            <a:extLst>
              <a:ext uri="{FF2B5EF4-FFF2-40B4-BE49-F238E27FC236}">
                <a16:creationId xmlns:a16="http://schemas.microsoft.com/office/drawing/2014/main" id="{7C9ABD35-D759-4969-9A24-DCFF15BF0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09534"/>
            <a:ext cx="5204696" cy="3581840"/>
          </a:xfrm>
          <a:prstGeom prst="rect">
            <a:avLst/>
          </a:prstGeom>
        </p:spPr>
      </p:pic>
      <p:pic>
        <p:nvPicPr>
          <p:cNvPr id="7" name="Picture 6">
            <a:extLst>
              <a:ext uri="{FF2B5EF4-FFF2-40B4-BE49-F238E27FC236}">
                <a16:creationId xmlns:a16="http://schemas.microsoft.com/office/drawing/2014/main" id="{19350D34-E609-4F79-B082-FEBEBB4EC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96" y="3167404"/>
            <a:ext cx="6020109" cy="2578233"/>
          </a:xfrm>
          <a:prstGeom prst="rect">
            <a:avLst/>
          </a:prstGeom>
        </p:spPr>
      </p:pic>
    </p:spTree>
    <p:extLst>
      <p:ext uri="{BB962C8B-B14F-4D97-AF65-F5344CB8AC3E}">
        <p14:creationId xmlns:p14="http://schemas.microsoft.com/office/powerpoint/2010/main" val="29730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FBE1-D6BD-4B24-8952-01C7DF2828F0}"/>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CCE23A8-301F-4793-B5F5-582AA101C0AC}"/>
              </a:ext>
            </a:extLst>
          </p:cNvPr>
          <p:cNvSpPr>
            <a:spLocks noGrp="1"/>
          </p:cNvSpPr>
          <p:nvPr>
            <p:ph idx="1"/>
          </p:nvPr>
        </p:nvSpPr>
        <p:spPr/>
        <p:txBody>
          <a:bodyPr/>
          <a:lstStyle/>
          <a:p>
            <a:r>
              <a:rPr lang="en-US" dirty="0"/>
              <a:t>Other data cleaning processes were done also, like keeping the data format consistent as seen in </a:t>
            </a:r>
            <a:r>
              <a:rPr lang="en-US" dirty="0" err="1"/>
              <a:t>device_os_version</a:t>
            </a:r>
            <a:r>
              <a:rPr lang="en-US" dirty="0"/>
              <a:t> of installs data.</a:t>
            </a:r>
          </a:p>
        </p:txBody>
      </p:sp>
      <p:pic>
        <p:nvPicPr>
          <p:cNvPr id="5" name="Picture 4">
            <a:extLst>
              <a:ext uri="{FF2B5EF4-FFF2-40B4-BE49-F238E27FC236}">
                <a16:creationId xmlns:a16="http://schemas.microsoft.com/office/drawing/2014/main" id="{3F150E94-4FA7-41CA-BAA7-91E9CAB98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1398"/>
            <a:ext cx="6326171" cy="3200564"/>
          </a:xfrm>
          <a:prstGeom prst="rect">
            <a:avLst/>
          </a:prstGeom>
        </p:spPr>
      </p:pic>
      <p:pic>
        <p:nvPicPr>
          <p:cNvPr id="7" name="Picture 6">
            <a:extLst>
              <a:ext uri="{FF2B5EF4-FFF2-40B4-BE49-F238E27FC236}">
                <a16:creationId xmlns:a16="http://schemas.microsoft.com/office/drawing/2014/main" id="{0ED55621-9B07-4585-B6D1-933BA2355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643" y="3628878"/>
            <a:ext cx="6203846" cy="2863997"/>
          </a:xfrm>
          <a:prstGeom prst="rect">
            <a:avLst/>
          </a:prstGeom>
        </p:spPr>
      </p:pic>
    </p:spTree>
    <p:extLst>
      <p:ext uri="{BB962C8B-B14F-4D97-AF65-F5344CB8AC3E}">
        <p14:creationId xmlns:p14="http://schemas.microsoft.com/office/powerpoint/2010/main" val="83551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3176-E944-4F1F-9464-4424A824FE48}"/>
              </a:ext>
            </a:extLst>
          </p:cNvPr>
          <p:cNvSpPr>
            <a:spLocks noGrp="1"/>
          </p:cNvSpPr>
          <p:nvPr>
            <p:ph type="title"/>
          </p:nvPr>
        </p:nvSpPr>
        <p:spPr>
          <a:xfrm>
            <a:off x="838200" y="365125"/>
            <a:ext cx="10515600" cy="1331700"/>
          </a:xfrm>
        </p:spPr>
        <p:txBody>
          <a:bodyPr/>
          <a:lstStyle/>
          <a:p>
            <a:r>
              <a:rPr lang="en-US" b="1" dirty="0">
                <a:solidFill>
                  <a:schemeClr val="tx2"/>
                </a:solidFill>
              </a:rPr>
              <a:t>Exploratory Data Analysis with Data Visualization</a:t>
            </a:r>
          </a:p>
        </p:txBody>
      </p:sp>
      <p:sp>
        <p:nvSpPr>
          <p:cNvPr id="3" name="Content Placeholder 2">
            <a:extLst>
              <a:ext uri="{FF2B5EF4-FFF2-40B4-BE49-F238E27FC236}">
                <a16:creationId xmlns:a16="http://schemas.microsoft.com/office/drawing/2014/main" id="{A37F540C-EA9B-4DA5-929D-59E66BD24103}"/>
              </a:ext>
            </a:extLst>
          </p:cNvPr>
          <p:cNvSpPr>
            <a:spLocks noGrp="1"/>
          </p:cNvSpPr>
          <p:nvPr>
            <p:ph idx="1"/>
          </p:nvPr>
        </p:nvSpPr>
        <p:spPr>
          <a:xfrm>
            <a:off x="838200" y="1825625"/>
            <a:ext cx="10515600" cy="4188676"/>
          </a:xfrm>
        </p:spPr>
        <p:txBody>
          <a:bodyPr>
            <a:normAutofit/>
          </a:bodyPr>
          <a:lstStyle/>
          <a:p>
            <a:r>
              <a:rPr lang="en-US" dirty="0"/>
              <a:t>I explored the data by visualizing the fields of installs and </a:t>
            </a:r>
            <a:r>
              <a:rPr lang="en-US" dirty="0" err="1"/>
              <a:t>adspend</a:t>
            </a:r>
            <a:r>
              <a:rPr lang="en-US" dirty="0"/>
              <a:t> to how our ads are reaching our installers.</a:t>
            </a:r>
          </a:p>
          <a:p>
            <a:r>
              <a:rPr lang="en-US" dirty="0"/>
              <a:t>Bar charts, Histograms were used to categorically display the frequency of each field, and Pie charts to display the proportions.</a:t>
            </a:r>
          </a:p>
          <a:p>
            <a:r>
              <a:rPr lang="en-US" dirty="0"/>
              <a:t>A line graph was used to display the monthly trend average value in USD spent on Ads(</a:t>
            </a:r>
            <a:r>
              <a:rPr lang="en-US" dirty="0" err="1"/>
              <a:t>Adspend</a:t>
            </a:r>
            <a:r>
              <a:rPr lang="en-US" dirty="0"/>
              <a:t>), Payouts, and Revenue. </a:t>
            </a:r>
          </a:p>
        </p:txBody>
      </p:sp>
    </p:spTree>
    <p:extLst>
      <p:ext uri="{BB962C8B-B14F-4D97-AF65-F5344CB8AC3E}">
        <p14:creationId xmlns:p14="http://schemas.microsoft.com/office/powerpoint/2010/main" val="51739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9740-D9C9-4EF3-8DEF-CF0774B7CD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50151B-B47C-4E5C-899E-DE004E5D9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64629" cy="6858000"/>
          </a:xfrm>
        </p:spPr>
      </p:pic>
    </p:spTree>
    <p:extLst>
      <p:ext uri="{BB962C8B-B14F-4D97-AF65-F5344CB8AC3E}">
        <p14:creationId xmlns:p14="http://schemas.microsoft.com/office/powerpoint/2010/main" val="200875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DD06-8DE0-4165-B277-A61DD650163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78D0E8A-3847-43D4-84B0-30136A1C4BE9}"/>
              </a:ext>
            </a:extLst>
          </p:cNvPr>
          <p:cNvSpPr>
            <a:spLocks noGrp="1"/>
          </p:cNvSpPr>
          <p:nvPr>
            <p:ph idx="1"/>
          </p:nvPr>
        </p:nvSpPr>
        <p:spPr>
          <a:xfrm>
            <a:off x="980388" y="1825625"/>
            <a:ext cx="10373412" cy="1325563"/>
          </a:xfrm>
        </p:spPr>
        <p:txBody>
          <a:bodyPr>
            <a:normAutofit fontScale="85000" lnSpcReduction="20000"/>
          </a:bodyPr>
          <a:lstStyle/>
          <a:p>
            <a:r>
              <a:rPr lang="en-US" dirty="0"/>
              <a:t>The histogram on the left shows the Country ID of the installs. We can find that </a:t>
            </a:r>
            <a:r>
              <a:rPr lang="en-US" dirty="0" err="1"/>
              <a:t>country_id</a:t>
            </a:r>
            <a:r>
              <a:rPr lang="en-US" dirty="0"/>
              <a:t> 1 tops the countries of our users, followed by </a:t>
            </a:r>
            <a:r>
              <a:rPr lang="en-US" dirty="0" err="1"/>
              <a:t>country_id</a:t>
            </a:r>
            <a:r>
              <a:rPr lang="en-US" dirty="0"/>
              <a:t> 109.</a:t>
            </a:r>
          </a:p>
          <a:p>
            <a:r>
              <a:rPr lang="en-US" dirty="0"/>
              <a:t>The column chart shows the </a:t>
            </a:r>
            <a:r>
              <a:rPr lang="en-US" dirty="0" err="1"/>
              <a:t>network_id</a:t>
            </a:r>
            <a:r>
              <a:rPr lang="en-US" dirty="0"/>
              <a:t> used by the installers, with </a:t>
            </a:r>
            <a:r>
              <a:rPr lang="en-US" dirty="0" err="1"/>
              <a:t>network_id</a:t>
            </a:r>
            <a:r>
              <a:rPr lang="en-US" dirty="0"/>
              <a:t> 60 being the most used network followed by </a:t>
            </a:r>
            <a:r>
              <a:rPr lang="en-US" dirty="0" err="1"/>
              <a:t>network_id</a:t>
            </a:r>
            <a:r>
              <a:rPr lang="en-US" dirty="0"/>
              <a:t> 26.</a:t>
            </a:r>
          </a:p>
        </p:txBody>
      </p:sp>
      <p:pic>
        <p:nvPicPr>
          <p:cNvPr id="5" name="Picture 4">
            <a:extLst>
              <a:ext uri="{FF2B5EF4-FFF2-40B4-BE49-F238E27FC236}">
                <a16:creationId xmlns:a16="http://schemas.microsoft.com/office/drawing/2014/main" id="{FCF07A7E-8243-4AB4-B7E1-C60A8DFB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04" y="3336279"/>
            <a:ext cx="4557122" cy="2817011"/>
          </a:xfrm>
          <a:prstGeom prst="rect">
            <a:avLst/>
          </a:prstGeom>
        </p:spPr>
      </p:pic>
      <p:pic>
        <p:nvPicPr>
          <p:cNvPr id="9" name="Picture 8">
            <a:extLst>
              <a:ext uri="{FF2B5EF4-FFF2-40B4-BE49-F238E27FC236}">
                <a16:creationId xmlns:a16="http://schemas.microsoft.com/office/drawing/2014/main" id="{975A0770-DC44-4039-AA77-4F82503E2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326" y="3286125"/>
            <a:ext cx="5339519" cy="2978061"/>
          </a:xfrm>
          <a:prstGeom prst="rect">
            <a:avLst/>
          </a:prstGeom>
        </p:spPr>
      </p:pic>
    </p:spTree>
    <p:extLst>
      <p:ext uri="{BB962C8B-B14F-4D97-AF65-F5344CB8AC3E}">
        <p14:creationId xmlns:p14="http://schemas.microsoft.com/office/powerpoint/2010/main" val="229463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533-9DEA-4308-9EF6-F6C8723BE12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A4E70D6-B26A-4611-B418-229D7E043DAD}"/>
              </a:ext>
            </a:extLst>
          </p:cNvPr>
          <p:cNvSpPr>
            <a:spLocks noGrp="1"/>
          </p:cNvSpPr>
          <p:nvPr>
            <p:ph idx="1"/>
          </p:nvPr>
        </p:nvSpPr>
        <p:spPr>
          <a:xfrm>
            <a:off x="838200" y="1825625"/>
            <a:ext cx="10515600" cy="1325563"/>
          </a:xfrm>
        </p:spPr>
        <p:txBody>
          <a:bodyPr>
            <a:normAutofit fontScale="92500" lnSpcReduction="20000"/>
          </a:bodyPr>
          <a:lstStyle/>
          <a:p>
            <a:r>
              <a:rPr lang="en-US" dirty="0"/>
              <a:t>Having looked at both the countries of the installers and the </a:t>
            </a:r>
            <a:r>
              <a:rPr lang="en-US" dirty="0" err="1"/>
              <a:t>network_id</a:t>
            </a:r>
            <a:r>
              <a:rPr lang="en-US" dirty="0"/>
              <a:t> used by them, I did used </a:t>
            </a:r>
            <a:r>
              <a:rPr lang="en-US" dirty="0" err="1"/>
              <a:t>groupby</a:t>
            </a:r>
            <a:r>
              <a:rPr lang="en-US" dirty="0"/>
              <a:t> method to display how the </a:t>
            </a:r>
            <a:r>
              <a:rPr lang="en-US" dirty="0" err="1"/>
              <a:t>network_id</a:t>
            </a:r>
            <a:r>
              <a:rPr lang="en-US" dirty="0"/>
              <a:t> was used in these countries. We can see that </a:t>
            </a:r>
            <a:r>
              <a:rPr lang="en-US" dirty="0" err="1"/>
              <a:t>network_id</a:t>
            </a:r>
            <a:r>
              <a:rPr lang="en-US" dirty="0"/>
              <a:t> 26 is a strong competitor of </a:t>
            </a:r>
            <a:r>
              <a:rPr lang="en-US" dirty="0" err="1"/>
              <a:t>network_id</a:t>
            </a:r>
            <a:r>
              <a:rPr lang="en-US" dirty="0"/>
              <a:t> 60 which tops our list of networks used.</a:t>
            </a:r>
          </a:p>
        </p:txBody>
      </p:sp>
      <p:pic>
        <p:nvPicPr>
          <p:cNvPr id="5" name="Picture 4">
            <a:extLst>
              <a:ext uri="{FF2B5EF4-FFF2-40B4-BE49-F238E27FC236}">
                <a16:creationId xmlns:a16="http://schemas.microsoft.com/office/drawing/2014/main" id="{8F3195E7-05A5-424C-8CFD-EF5AB2B36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57" y="3278579"/>
            <a:ext cx="5226918" cy="3214296"/>
          </a:xfrm>
          <a:prstGeom prst="rect">
            <a:avLst/>
          </a:prstGeom>
        </p:spPr>
      </p:pic>
    </p:spTree>
    <p:extLst>
      <p:ext uri="{BB962C8B-B14F-4D97-AF65-F5344CB8AC3E}">
        <p14:creationId xmlns:p14="http://schemas.microsoft.com/office/powerpoint/2010/main" val="340702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AF88-6285-4279-AEF0-9E1FE4A28158}"/>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743D41-E04C-4F1E-A381-11D1902840D2}"/>
              </a:ext>
            </a:extLst>
          </p:cNvPr>
          <p:cNvSpPr>
            <a:spLocks noGrp="1"/>
          </p:cNvSpPr>
          <p:nvPr>
            <p:ph idx="1"/>
          </p:nvPr>
        </p:nvSpPr>
        <p:spPr>
          <a:xfrm>
            <a:off x="838200" y="1825625"/>
            <a:ext cx="10515600" cy="747893"/>
          </a:xfrm>
        </p:spPr>
        <p:txBody>
          <a:bodyPr>
            <a:normAutofit fontScale="92500" lnSpcReduction="10000"/>
          </a:bodyPr>
          <a:lstStyle/>
          <a:p>
            <a:r>
              <a:rPr lang="en-US" dirty="0"/>
              <a:t>Then we used </a:t>
            </a:r>
            <a:r>
              <a:rPr lang="en-US" dirty="0" err="1"/>
              <a:t>plotly</a:t>
            </a:r>
            <a:r>
              <a:rPr lang="en-US" dirty="0"/>
              <a:t> to visualize the </a:t>
            </a:r>
            <a:r>
              <a:rPr lang="en-US" dirty="0" err="1"/>
              <a:t>app_id</a:t>
            </a:r>
            <a:r>
              <a:rPr lang="en-US" dirty="0"/>
              <a:t> from our installs data. We can find that </a:t>
            </a:r>
            <a:r>
              <a:rPr lang="en-GB" dirty="0"/>
              <a:t>our Installers installed </a:t>
            </a:r>
            <a:r>
              <a:rPr lang="en-GB" dirty="0" err="1"/>
              <a:t>App_Id</a:t>
            </a:r>
            <a:r>
              <a:rPr lang="en-GB" dirty="0"/>
              <a:t> 174, 121, and 94 the most.</a:t>
            </a:r>
            <a:endParaRPr lang="en-US" dirty="0"/>
          </a:p>
        </p:txBody>
      </p:sp>
      <p:pic>
        <p:nvPicPr>
          <p:cNvPr id="5" name="Picture 4">
            <a:extLst>
              <a:ext uri="{FF2B5EF4-FFF2-40B4-BE49-F238E27FC236}">
                <a16:creationId xmlns:a16="http://schemas.microsoft.com/office/drawing/2014/main" id="{6D7312FD-D22F-4479-ABE2-A6FD99F36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67" y="2708455"/>
            <a:ext cx="8448065" cy="3999016"/>
          </a:xfrm>
          <a:prstGeom prst="rect">
            <a:avLst/>
          </a:prstGeom>
        </p:spPr>
      </p:pic>
    </p:spTree>
    <p:extLst>
      <p:ext uri="{BB962C8B-B14F-4D97-AF65-F5344CB8AC3E}">
        <p14:creationId xmlns:p14="http://schemas.microsoft.com/office/powerpoint/2010/main" val="185034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E1C4-D594-4731-9F77-AD484FC52999}"/>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A9A9CB-7C1F-49D0-AE18-0611EE8E40BC}"/>
              </a:ext>
            </a:extLst>
          </p:cNvPr>
          <p:cNvSpPr>
            <a:spLocks noGrp="1"/>
          </p:cNvSpPr>
          <p:nvPr>
            <p:ph idx="1"/>
          </p:nvPr>
        </p:nvSpPr>
        <p:spPr>
          <a:xfrm>
            <a:off x="952106" y="1825625"/>
            <a:ext cx="10401693" cy="983563"/>
          </a:xfrm>
        </p:spPr>
        <p:txBody>
          <a:bodyPr>
            <a:normAutofit fontScale="92500" lnSpcReduction="20000"/>
          </a:bodyPr>
          <a:lstStyle/>
          <a:p>
            <a:r>
              <a:rPr lang="en-US" dirty="0"/>
              <a:t>Using </a:t>
            </a:r>
            <a:r>
              <a:rPr lang="en-US" dirty="0" err="1"/>
              <a:t>plotly</a:t>
            </a:r>
            <a:r>
              <a:rPr lang="en-US" dirty="0"/>
              <a:t> to visualize the device </a:t>
            </a:r>
            <a:r>
              <a:rPr lang="en-US" dirty="0" err="1"/>
              <a:t>os</a:t>
            </a:r>
            <a:r>
              <a:rPr lang="en-US" dirty="0"/>
              <a:t> version used by the installers, we can find that our installer mainly used device </a:t>
            </a:r>
            <a:r>
              <a:rPr lang="en-US" dirty="0" err="1"/>
              <a:t>os</a:t>
            </a:r>
            <a:r>
              <a:rPr lang="en-US" dirty="0"/>
              <a:t> versions 11, 12, and 10 respectively.</a:t>
            </a:r>
          </a:p>
        </p:txBody>
      </p:sp>
      <p:pic>
        <p:nvPicPr>
          <p:cNvPr id="5" name="Picture 4">
            <a:extLst>
              <a:ext uri="{FF2B5EF4-FFF2-40B4-BE49-F238E27FC236}">
                <a16:creationId xmlns:a16="http://schemas.microsoft.com/office/drawing/2014/main" id="{FAFA105E-BAD6-4D4A-B7BC-13929FEBA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83" y="2809188"/>
            <a:ext cx="8274634" cy="3878045"/>
          </a:xfrm>
          <a:prstGeom prst="rect">
            <a:avLst/>
          </a:prstGeom>
        </p:spPr>
      </p:pic>
    </p:spTree>
    <p:extLst>
      <p:ext uri="{BB962C8B-B14F-4D97-AF65-F5344CB8AC3E}">
        <p14:creationId xmlns:p14="http://schemas.microsoft.com/office/powerpoint/2010/main" val="80545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2518-0199-4815-8A8C-AF8E37E9E758}"/>
              </a:ext>
            </a:extLst>
          </p:cNvPr>
          <p:cNvSpPr>
            <a:spLocks noGrp="1"/>
          </p:cNvSpPr>
          <p:nvPr>
            <p:ph type="title"/>
          </p:nvPr>
        </p:nvSpPr>
        <p:spPr/>
        <p:txBody>
          <a:bodyPr/>
          <a:lstStyle/>
          <a:p>
            <a:r>
              <a:rPr lang="en-US" b="1" u="sng" dirty="0">
                <a:solidFill>
                  <a:schemeClr val="tx2"/>
                </a:solidFill>
              </a:rPr>
              <a:t>OUTLINE</a:t>
            </a:r>
          </a:p>
        </p:txBody>
      </p:sp>
      <p:sp>
        <p:nvSpPr>
          <p:cNvPr id="3" name="Content Placeholder 2">
            <a:extLst>
              <a:ext uri="{FF2B5EF4-FFF2-40B4-BE49-F238E27FC236}">
                <a16:creationId xmlns:a16="http://schemas.microsoft.com/office/drawing/2014/main" id="{02C9D400-F886-41BE-A938-800A626A0C8B}"/>
              </a:ext>
            </a:extLst>
          </p:cNvPr>
          <p:cNvSpPr>
            <a:spLocks noGrp="1"/>
          </p:cNvSpPr>
          <p:nvPr>
            <p:ph idx="1"/>
          </p:nvPr>
        </p:nvSpPr>
        <p:spPr/>
        <p:txBody>
          <a:bodyPr/>
          <a:lstStyle/>
          <a:p>
            <a:pPr>
              <a:lnSpc>
                <a:spcPct val="100000"/>
              </a:lnSpc>
              <a:spcBef>
                <a:spcPts val="1400"/>
              </a:spcBef>
            </a:pPr>
            <a:r>
              <a:rPr lang="en-US" sz="2800" dirty="0">
                <a:solidFill>
                  <a:schemeClr val="accent3">
                    <a:lumMod val="25000"/>
                  </a:schemeClr>
                </a:solidFill>
                <a:latin typeface="Abadi"/>
              </a:rPr>
              <a:t>Executive Summary</a:t>
            </a:r>
          </a:p>
          <a:p>
            <a:pPr>
              <a:lnSpc>
                <a:spcPct val="100000"/>
              </a:lnSpc>
              <a:spcBef>
                <a:spcPts val="1400"/>
              </a:spcBef>
            </a:pPr>
            <a:r>
              <a:rPr lang="en-US" sz="2800" dirty="0">
                <a:solidFill>
                  <a:schemeClr val="accent3">
                    <a:lumMod val="25000"/>
                  </a:schemeClr>
                </a:solidFill>
                <a:latin typeface="Abadi"/>
              </a:rPr>
              <a:t>Introduction</a:t>
            </a:r>
          </a:p>
          <a:p>
            <a:pPr>
              <a:lnSpc>
                <a:spcPct val="100000"/>
              </a:lnSpc>
              <a:spcBef>
                <a:spcPts val="1400"/>
              </a:spcBef>
            </a:pPr>
            <a:r>
              <a:rPr lang="en-US" sz="2800" dirty="0">
                <a:solidFill>
                  <a:schemeClr val="accent3">
                    <a:lumMod val="25000"/>
                  </a:schemeClr>
                </a:solidFill>
                <a:latin typeface="Abadi"/>
              </a:rPr>
              <a:t>Methodology</a:t>
            </a:r>
          </a:p>
          <a:p>
            <a:pPr>
              <a:lnSpc>
                <a:spcPct val="100000"/>
              </a:lnSpc>
              <a:spcBef>
                <a:spcPts val="1400"/>
              </a:spcBef>
            </a:pPr>
            <a:r>
              <a:rPr lang="en-US" sz="2800" dirty="0">
                <a:solidFill>
                  <a:schemeClr val="accent3">
                    <a:lumMod val="25000"/>
                  </a:schemeClr>
                </a:solidFill>
                <a:latin typeface="Abadi"/>
              </a:rPr>
              <a:t>Results</a:t>
            </a:r>
          </a:p>
          <a:p>
            <a:pPr>
              <a:lnSpc>
                <a:spcPct val="100000"/>
              </a:lnSpc>
              <a:spcBef>
                <a:spcPts val="1400"/>
              </a:spcBef>
            </a:pPr>
            <a:r>
              <a:rPr lang="en-US" sz="2800" dirty="0">
                <a:solidFill>
                  <a:schemeClr val="accent3">
                    <a:lumMod val="25000"/>
                  </a:schemeClr>
                </a:solidFill>
                <a:latin typeface="Abadi"/>
              </a:rPr>
              <a:t>Conclusion</a:t>
            </a:r>
          </a:p>
          <a:p>
            <a:pPr marL="0" indent="0">
              <a:buNone/>
            </a:pPr>
            <a:endParaRPr lang="en-US" dirty="0"/>
          </a:p>
        </p:txBody>
      </p:sp>
    </p:spTree>
    <p:extLst>
      <p:ext uri="{BB962C8B-B14F-4D97-AF65-F5344CB8AC3E}">
        <p14:creationId xmlns:p14="http://schemas.microsoft.com/office/powerpoint/2010/main" val="10635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15C1-C1E4-4CC5-B523-A69CC55FFC32}"/>
              </a:ext>
            </a:extLst>
          </p:cNvPr>
          <p:cNvSpPr>
            <a:spLocks noGrp="1"/>
          </p:cNvSpPr>
          <p:nvPr>
            <p:ph type="title"/>
          </p:nvPr>
        </p:nvSpPr>
        <p:spPr>
          <a:xfrm>
            <a:off x="829559" y="365125"/>
            <a:ext cx="10524241" cy="1275139"/>
          </a:xfrm>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E1C543E-D6CD-46B7-AAAE-433A8899F1EF}"/>
              </a:ext>
            </a:extLst>
          </p:cNvPr>
          <p:cNvSpPr>
            <a:spLocks noGrp="1"/>
          </p:cNvSpPr>
          <p:nvPr>
            <p:ph idx="1"/>
          </p:nvPr>
        </p:nvSpPr>
        <p:spPr>
          <a:xfrm>
            <a:off x="933254" y="1825625"/>
            <a:ext cx="10420546" cy="1426622"/>
          </a:xfrm>
        </p:spPr>
        <p:txBody>
          <a:bodyPr>
            <a:normAutofit fontScale="92500" lnSpcReduction="10000"/>
          </a:bodyPr>
          <a:lstStyle/>
          <a:p>
            <a:r>
              <a:rPr lang="en-US" dirty="0"/>
              <a:t>Then we used a group by method to display with </a:t>
            </a:r>
            <a:r>
              <a:rPr lang="en-US" dirty="0" err="1"/>
              <a:t>network_id</a:t>
            </a:r>
            <a:r>
              <a:rPr lang="en-US" dirty="0"/>
              <a:t> was used the most across all device </a:t>
            </a:r>
            <a:r>
              <a:rPr lang="en-US" dirty="0" err="1"/>
              <a:t>os</a:t>
            </a:r>
            <a:r>
              <a:rPr lang="en-US" dirty="0"/>
              <a:t> versions and we found that across our most used device </a:t>
            </a:r>
            <a:r>
              <a:rPr lang="en-US" dirty="0" err="1"/>
              <a:t>os</a:t>
            </a:r>
            <a:r>
              <a:rPr lang="en-US" dirty="0"/>
              <a:t> versions(11, 12, and 10), </a:t>
            </a:r>
            <a:r>
              <a:rPr lang="en-US" dirty="0" err="1"/>
              <a:t>network_id</a:t>
            </a:r>
            <a:r>
              <a:rPr lang="en-US" dirty="0"/>
              <a:t> 60 and 26 were the most used network.</a:t>
            </a:r>
          </a:p>
        </p:txBody>
      </p:sp>
      <p:pic>
        <p:nvPicPr>
          <p:cNvPr id="5" name="Picture 4">
            <a:extLst>
              <a:ext uri="{FF2B5EF4-FFF2-40B4-BE49-F238E27FC236}">
                <a16:creationId xmlns:a16="http://schemas.microsoft.com/office/drawing/2014/main" id="{10EA4D83-5F12-4E08-86EF-7B8C81C15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433" y="3347556"/>
            <a:ext cx="7925449" cy="3239587"/>
          </a:xfrm>
          <a:prstGeom prst="rect">
            <a:avLst/>
          </a:prstGeom>
        </p:spPr>
      </p:pic>
    </p:spTree>
    <p:extLst>
      <p:ext uri="{BB962C8B-B14F-4D97-AF65-F5344CB8AC3E}">
        <p14:creationId xmlns:p14="http://schemas.microsoft.com/office/powerpoint/2010/main" val="245438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5F2-D0F7-450B-B62B-9832170AF64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5F88A490-8CBB-4BC9-A1BC-1BEA3DC3E2BB}"/>
              </a:ext>
            </a:extLst>
          </p:cNvPr>
          <p:cNvSpPr>
            <a:spLocks noGrp="1"/>
          </p:cNvSpPr>
          <p:nvPr>
            <p:ph idx="1"/>
          </p:nvPr>
        </p:nvSpPr>
        <p:spPr>
          <a:xfrm>
            <a:off x="838200" y="1825625"/>
            <a:ext cx="10515600" cy="1325563"/>
          </a:xfrm>
        </p:spPr>
        <p:txBody>
          <a:bodyPr>
            <a:normAutofit fontScale="77500" lnSpcReduction="20000"/>
          </a:bodyPr>
          <a:lstStyle/>
          <a:p>
            <a:r>
              <a:rPr lang="en-US" dirty="0"/>
              <a:t>Now, we looked at </a:t>
            </a:r>
            <a:r>
              <a:rPr lang="en-US" dirty="0" err="1"/>
              <a:t>adspend</a:t>
            </a:r>
            <a:r>
              <a:rPr lang="en-US" dirty="0"/>
              <a:t> and visualized the countries we spent the most on ads in a histogram. We found that while we spent more on the country with the most installs, we were spending almost the same amount allocated for ads to country_1, to </a:t>
            </a:r>
            <a:r>
              <a:rPr lang="en-US" dirty="0" err="1"/>
              <a:t>country_id</a:t>
            </a:r>
            <a:r>
              <a:rPr lang="en-US" dirty="0"/>
              <a:t> 109, when </a:t>
            </a:r>
            <a:r>
              <a:rPr lang="en-US" dirty="0" err="1"/>
              <a:t>country_id</a:t>
            </a:r>
            <a:r>
              <a:rPr lang="en-US" dirty="0"/>
              <a:t> 1 has by far a larger amount of installs.</a:t>
            </a:r>
          </a:p>
        </p:txBody>
      </p:sp>
      <p:pic>
        <p:nvPicPr>
          <p:cNvPr id="5" name="Picture 4">
            <a:extLst>
              <a:ext uri="{FF2B5EF4-FFF2-40B4-BE49-F238E27FC236}">
                <a16:creationId xmlns:a16="http://schemas.microsoft.com/office/drawing/2014/main" id="{DDDCDBFE-7834-4B91-8E8F-900960B11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27" y="3286125"/>
            <a:ext cx="5686545" cy="3396453"/>
          </a:xfrm>
          <a:prstGeom prst="rect">
            <a:avLst/>
          </a:prstGeom>
        </p:spPr>
      </p:pic>
    </p:spTree>
    <p:extLst>
      <p:ext uri="{BB962C8B-B14F-4D97-AF65-F5344CB8AC3E}">
        <p14:creationId xmlns:p14="http://schemas.microsoft.com/office/powerpoint/2010/main" val="933480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0518-D161-4AA8-AB0F-8F9C0063F1D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CA454CA6-9C59-4C0F-A05F-6CDAAF7B4C58}"/>
              </a:ext>
            </a:extLst>
          </p:cNvPr>
          <p:cNvSpPr>
            <a:spLocks noGrp="1"/>
          </p:cNvSpPr>
          <p:nvPr>
            <p:ph idx="1"/>
          </p:nvPr>
        </p:nvSpPr>
        <p:spPr>
          <a:xfrm>
            <a:off x="838200" y="1825625"/>
            <a:ext cx="10515600" cy="1445476"/>
          </a:xfrm>
        </p:spPr>
        <p:txBody>
          <a:bodyPr>
            <a:normAutofit fontScale="85000" lnSpcReduction="20000"/>
          </a:bodyPr>
          <a:lstStyle/>
          <a:p>
            <a:r>
              <a:rPr lang="en-US" dirty="0"/>
              <a:t>From the Pie chart below, we also discovered that our ads were only on </a:t>
            </a:r>
            <a:r>
              <a:rPr lang="en-US" dirty="0" err="1"/>
              <a:t>network_id</a:t>
            </a:r>
            <a:r>
              <a:rPr lang="en-US" dirty="0"/>
              <a:t> 10 and 60. While spending on ads on </a:t>
            </a:r>
            <a:r>
              <a:rPr lang="en-US" dirty="0" err="1"/>
              <a:t>network_id</a:t>
            </a:r>
            <a:r>
              <a:rPr lang="en-US" dirty="0"/>
              <a:t> 60 was a good acquisition strategy, our strongest competitor with </a:t>
            </a:r>
            <a:r>
              <a:rPr lang="en-US" dirty="0" err="1"/>
              <a:t>network_id</a:t>
            </a:r>
            <a:r>
              <a:rPr lang="en-US" dirty="0"/>
              <a:t> 60 for the most network used across countries and device </a:t>
            </a:r>
            <a:r>
              <a:rPr lang="en-US" dirty="0" err="1"/>
              <a:t>os</a:t>
            </a:r>
            <a:r>
              <a:rPr lang="en-US" dirty="0"/>
              <a:t> versions of our installers, </a:t>
            </a:r>
            <a:r>
              <a:rPr lang="en-US" dirty="0" err="1"/>
              <a:t>network_id</a:t>
            </a:r>
            <a:r>
              <a:rPr lang="en-US" dirty="0"/>
              <a:t> 26 was not reached at all.</a:t>
            </a:r>
          </a:p>
        </p:txBody>
      </p:sp>
      <p:pic>
        <p:nvPicPr>
          <p:cNvPr id="5" name="Picture 4">
            <a:extLst>
              <a:ext uri="{FF2B5EF4-FFF2-40B4-BE49-F238E27FC236}">
                <a16:creationId xmlns:a16="http://schemas.microsoft.com/office/drawing/2014/main" id="{1135CAE7-9DBB-4A32-9FB1-E0EFEC2EA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2" y="3436972"/>
            <a:ext cx="4591572" cy="3055903"/>
          </a:xfrm>
          <a:prstGeom prst="rect">
            <a:avLst/>
          </a:prstGeom>
        </p:spPr>
      </p:pic>
    </p:spTree>
    <p:extLst>
      <p:ext uri="{BB962C8B-B14F-4D97-AF65-F5344CB8AC3E}">
        <p14:creationId xmlns:p14="http://schemas.microsoft.com/office/powerpoint/2010/main" val="3785628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97DD-3E6F-4484-B10C-CE92E9AFBE7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E337911-0A53-4318-AE17-54EF0B2BF5B9}"/>
              </a:ext>
            </a:extLst>
          </p:cNvPr>
          <p:cNvSpPr>
            <a:spLocks noGrp="1"/>
          </p:cNvSpPr>
          <p:nvPr>
            <p:ph idx="1"/>
          </p:nvPr>
        </p:nvSpPr>
        <p:spPr>
          <a:xfrm>
            <a:off x="838200" y="1825625"/>
            <a:ext cx="10515600" cy="1426622"/>
          </a:xfrm>
        </p:spPr>
        <p:txBody>
          <a:bodyPr>
            <a:normAutofit fontScale="85000" lnSpcReduction="10000"/>
          </a:bodyPr>
          <a:lstStyle/>
          <a:p>
            <a:r>
              <a:rPr lang="en-US" dirty="0"/>
              <a:t>With the </a:t>
            </a:r>
            <a:r>
              <a:rPr lang="en-US" dirty="0" err="1"/>
              <a:t>client_id</a:t>
            </a:r>
            <a:r>
              <a:rPr lang="en-US" dirty="0"/>
              <a:t> of </a:t>
            </a:r>
            <a:r>
              <a:rPr lang="en-US" dirty="0" err="1"/>
              <a:t>adspend</a:t>
            </a:r>
            <a:r>
              <a:rPr lang="en-US" dirty="0"/>
              <a:t> having a relationship with the </a:t>
            </a:r>
            <a:r>
              <a:rPr lang="en-US" dirty="0" err="1"/>
              <a:t>app_id</a:t>
            </a:r>
            <a:r>
              <a:rPr lang="en-US" dirty="0"/>
              <a:t> of the installs, visualizing the </a:t>
            </a:r>
            <a:r>
              <a:rPr lang="en-US" dirty="0" err="1"/>
              <a:t>client_id</a:t>
            </a:r>
            <a:r>
              <a:rPr lang="en-US" dirty="0"/>
              <a:t>, we found out that our ads were not targeted at our most installed </a:t>
            </a:r>
            <a:r>
              <a:rPr lang="en-US" dirty="0" err="1"/>
              <a:t>app_id</a:t>
            </a:r>
            <a:r>
              <a:rPr lang="en-US" dirty="0"/>
              <a:t>. While the most installed </a:t>
            </a:r>
            <a:r>
              <a:rPr lang="en-US" dirty="0" err="1"/>
              <a:t>app_id</a:t>
            </a:r>
            <a:r>
              <a:rPr lang="en-US" dirty="0"/>
              <a:t>  were 174, 121, and 94, we spent the most money on ads on id 71, 189, and 94.</a:t>
            </a:r>
          </a:p>
        </p:txBody>
      </p:sp>
      <p:pic>
        <p:nvPicPr>
          <p:cNvPr id="5" name="Picture 4">
            <a:extLst>
              <a:ext uri="{FF2B5EF4-FFF2-40B4-BE49-F238E27FC236}">
                <a16:creationId xmlns:a16="http://schemas.microsoft.com/office/drawing/2014/main" id="{C630E15A-E4A8-4846-BC17-75F55175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9" y="3174238"/>
            <a:ext cx="6644144" cy="3683762"/>
          </a:xfrm>
          <a:prstGeom prst="rect">
            <a:avLst/>
          </a:prstGeom>
        </p:spPr>
      </p:pic>
    </p:spTree>
    <p:extLst>
      <p:ext uri="{BB962C8B-B14F-4D97-AF65-F5344CB8AC3E}">
        <p14:creationId xmlns:p14="http://schemas.microsoft.com/office/powerpoint/2010/main" val="14629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068-820D-4DCB-A51B-36913C20A56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178AC6A5-C00E-4925-8621-69153DE4A540}"/>
              </a:ext>
            </a:extLst>
          </p:cNvPr>
          <p:cNvSpPr>
            <a:spLocks noGrp="1"/>
          </p:cNvSpPr>
          <p:nvPr>
            <p:ph idx="1"/>
          </p:nvPr>
        </p:nvSpPr>
        <p:spPr>
          <a:xfrm>
            <a:off x="1008668" y="1825625"/>
            <a:ext cx="10345132" cy="1181526"/>
          </a:xfrm>
        </p:spPr>
        <p:txBody>
          <a:bodyPr>
            <a:normAutofit fontScale="85000" lnSpcReduction="20000"/>
          </a:bodyPr>
          <a:lstStyle/>
          <a:p>
            <a:r>
              <a:rPr lang="en-US" dirty="0"/>
              <a:t>We plot a line graph to visualize the average money spent on ads every month. We found that </a:t>
            </a:r>
            <a:r>
              <a:rPr lang="en-GB" dirty="0"/>
              <a:t>there was a peak in February before the decline from February to March, and October to November. There was a significant increase from November to December and also from April to July with another drop in August</a:t>
            </a:r>
            <a:endParaRPr lang="en-US" dirty="0"/>
          </a:p>
        </p:txBody>
      </p:sp>
      <p:pic>
        <p:nvPicPr>
          <p:cNvPr id="5" name="Picture 4">
            <a:extLst>
              <a:ext uri="{FF2B5EF4-FFF2-40B4-BE49-F238E27FC236}">
                <a16:creationId xmlns:a16="http://schemas.microsoft.com/office/drawing/2014/main" id="{85E21FCE-139B-4DDE-ACD9-8AAED1C29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29" y="3007151"/>
            <a:ext cx="5538297" cy="3506543"/>
          </a:xfrm>
          <a:prstGeom prst="rect">
            <a:avLst/>
          </a:prstGeom>
        </p:spPr>
      </p:pic>
    </p:spTree>
    <p:extLst>
      <p:ext uri="{BB962C8B-B14F-4D97-AF65-F5344CB8AC3E}">
        <p14:creationId xmlns:p14="http://schemas.microsoft.com/office/powerpoint/2010/main" val="415472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B005-0082-4B2C-ABC9-BB20F7985A0E}"/>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34D0AE97-4CCA-4ED7-B480-71AD3FF4B09D}"/>
              </a:ext>
            </a:extLst>
          </p:cNvPr>
          <p:cNvSpPr>
            <a:spLocks noGrp="1"/>
          </p:cNvSpPr>
          <p:nvPr>
            <p:ph idx="1"/>
          </p:nvPr>
        </p:nvSpPr>
        <p:spPr>
          <a:xfrm>
            <a:off x="942680" y="1825625"/>
            <a:ext cx="10411120" cy="1077831"/>
          </a:xfrm>
        </p:spPr>
        <p:txBody>
          <a:bodyPr>
            <a:normAutofit fontScale="85000" lnSpcReduction="10000"/>
          </a:bodyPr>
          <a:lstStyle/>
          <a:p>
            <a:r>
              <a:rPr lang="en-US" dirty="0"/>
              <a:t>The payout and install datasets were merged on the common column “</a:t>
            </a:r>
            <a:r>
              <a:rPr lang="en-US" dirty="0" err="1"/>
              <a:t>install_id</a:t>
            </a:r>
            <a:r>
              <a:rPr lang="en-US" dirty="0"/>
              <a:t>”(inner). We then proceed to visualize the country of our payouts with a histogram. </a:t>
            </a:r>
            <a:r>
              <a:rPr lang="en-US" dirty="0" err="1"/>
              <a:t>Country_id</a:t>
            </a:r>
            <a:r>
              <a:rPr lang="en-US" dirty="0"/>
              <a:t> 1 has the most payouts, followed by </a:t>
            </a:r>
            <a:r>
              <a:rPr lang="en-US" dirty="0" err="1"/>
              <a:t>country_id</a:t>
            </a:r>
            <a:r>
              <a:rPr lang="en-US" dirty="0"/>
              <a:t> 109.</a:t>
            </a:r>
          </a:p>
        </p:txBody>
      </p:sp>
      <p:pic>
        <p:nvPicPr>
          <p:cNvPr id="7" name="Picture 6">
            <a:extLst>
              <a:ext uri="{FF2B5EF4-FFF2-40B4-BE49-F238E27FC236}">
                <a16:creationId xmlns:a16="http://schemas.microsoft.com/office/drawing/2014/main" id="{109AE11D-5F83-4FAF-9A37-46704CCF0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8" y="2903456"/>
            <a:ext cx="7406664" cy="3762925"/>
          </a:xfrm>
          <a:prstGeom prst="rect">
            <a:avLst/>
          </a:prstGeom>
        </p:spPr>
      </p:pic>
    </p:spTree>
    <p:extLst>
      <p:ext uri="{BB962C8B-B14F-4D97-AF65-F5344CB8AC3E}">
        <p14:creationId xmlns:p14="http://schemas.microsoft.com/office/powerpoint/2010/main" val="186056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10BC-36D5-4AD5-A937-4BD22AFFC45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773843E-0181-44AB-93DB-D06E6DDB0FBA}"/>
              </a:ext>
            </a:extLst>
          </p:cNvPr>
          <p:cNvSpPr>
            <a:spLocks noGrp="1"/>
          </p:cNvSpPr>
          <p:nvPr>
            <p:ph idx="1"/>
          </p:nvPr>
        </p:nvSpPr>
        <p:spPr/>
        <p:txBody>
          <a:bodyPr/>
          <a:lstStyle/>
          <a:p>
            <a:r>
              <a:rPr lang="en-US" dirty="0"/>
              <a:t>Then we created a bar chart to display the </a:t>
            </a:r>
            <a:r>
              <a:rPr lang="en-US" dirty="0" err="1"/>
              <a:t>network_id</a:t>
            </a:r>
            <a:r>
              <a:rPr lang="en-US" dirty="0"/>
              <a:t> that had the most payouts. </a:t>
            </a:r>
            <a:r>
              <a:rPr lang="en-GB" dirty="0"/>
              <a:t>Network Id 26 ranks top for the most </a:t>
            </a:r>
            <a:r>
              <a:rPr lang="en-GB" dirty="0" err="1"/>
              <a:t>payouts</a:t>
            </a:r>
            <a:r>
              <a:rPr lang="en-GB" dirty="0"/>
              <a:t>, followed by </a:t>
            </a:r>
            <a:r>
              <a:rPr lang="en-GB" dirty="0" err="1"/>
              <a:t>network_id</a:t>
            </a:r>
            <a:r>
              <a:rPr lang="en-GB" dirty="0"/>
              <a:t> 60.</a:t>
            </a:r>
            <a:endParaRPr lang="en-US" dirty="0"/>
          </a:p>
        </p:txBody>
      </p:sp>
      <p:pic>
        <p:nvPicPr>
          <p:cNvPr id="7" name="Picture 6">
            <a:extLst>
              <a:ext uri="{FF2B5EF4-FFF2-40B4-BE49-F238E27FC236}">
                <a16:creationId xmlns:a16="http://schemas.microsoft.com/office/drawing/2014/main" id="{6B60869B-190C-485B-82E8-DDB4298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38" y="3174859"/>
            <a:ext cx="6352458" cy="3596896"/>
          </a:xfrm>
          <a:prstGeom prst="rect">
            <a:avLst/>
          </a:prstGeom>
        </p:spPr>
      </p:pic>
    </p:spTree>
    <p:extLst>
      <p:ext uri="{BB962C8B-B14F-4D97-AF65-F5344CB8AC3E}">
        <p14:creationId xmlns:p14="http://schemas.microsoft.com/office/powerpoint/2010/main" val="72265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33D-E45C-4FB6-B329-C9224547C12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AC38878-DDD1-4D25-80F0-B9DCAC215DFE}"/>
              </a:ext>
            </a:extLst>
          </p:cNvPr>
          <p:cNvSpPr>
            <a:spLocks noGrp="1"/>
          </p:cNvSpPr>
          <p:nvPr>
            <p:ph idx="1"/>
          </p:nvPr>
        </p:nvSpPr>
        <p:spPr>
          <a:xfrm>
            <a:off x="838200" y="1825625"/>
            <a:ext cx="10515600" cy="1325563"/>
          </a:xfrm>
        </p:spPr>
        <p:txBody>
          <a:bodyPr>
            <a:normAutofit fontScale="92500" lnSpcReduction="20000"/>
          </a:bodyPr>
          <a:lstStyle/>
          <a:p>
            <a:r>
              <a:rPr lang="en-US" dirty="0"/>
              <a:t>Another a horizontal bar chart was created to explore the App ID of the payouts made. We found that</a:t>
            </a:r>
            <a:r>
              <a:rPr lang="en-GB" dirty="0"/>
              <a:t> </a:t>
            </a:r>
            <a:r>
              <a:rPr lang="en-GB" dirty="0" err="1"/>
              <a:t>App_id</a:t>
            </a:r>
            <a:r>
              <a:rPr lang="en-GB" dirty="0"/>
              <a:t> 174, 94, and 121 are the most </a:t>
            </a:r>
            <a:r>
              <a:rPr lang="en-GB" dirty="0" err="1"/>
              <a:t>app_id</a:t>
            </a:r>
            <a:r>
              <a:rPr lang="en-GB" dirty="0"/>
              <a:t> involved in our </a:t>
            </a:r>
            <a:r>
              <a:rPr lang="en-GB" dirty="0" err="1"/>
              <a:t>payouts</a:t>
            </a:r>
            <a:r>
              <a:rPr lang="en-GB" dirty="0"/>
              <a:t>, with </a:t>
            </a:r>
            <a:r>
              <a:rPr lang="en-GB" dirty="0" err="1"/>
              <a:t>app_id</a:t>
            </a:r>
            <a:r>
              <a:rPr lang="en-GB" dirty="0"/>
              <a:t> 174 topping the list and relatively the same amounts for </a:t>
            </a:r>
            <a:r>
              <a:rPr lang="en-GB" dirty="0" err="1"/>
              <a:t>App_id</a:t>
            </a:r>
            <a:r>
              <a:rPr lang="en-GB" dirty="0"/>
              <a:t> 94 and 121.</a:t>
            </a:r>
            <a:endParaRPr lang="en-US" dirty="0"/>
          </a:p>
        </p:txBody>
      </p:sp>
      <p:pic>
        <p:nvPicPr>
          <p:cNvPr id="5" name="Picture 4">
            <a:extLst>
              <a:ext uri="{FF2B5EF4-FFF2-40B4-BE49-F238E27FC236}">
                <a16:creationId xmlns:a16="http://schemas.microsoft.com/office/drawing/2014/main" id="{8EB84E10-DF36-479C-A1FD-EE3BF5946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915" y="3019095"/>
            <a:ext cx="7321926" cy="3911801"/>
          </a:xfrm>
          <a:prstGeom prst="rect">
            <a:avLst/>
          </a:prstGeom>
        </p:spPr>
      </p:pic>
    </p:spTree>
    <p:extLst>
      <p:ext uri="{BB962C8B-B14F-4D97-AF65-F5344CB8AC3E}">
        <p14:creationId xmlns:p14="http://schemas.microsoft.com/office/powerpoint/2010/main" val="1565640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C8A9-D57D-4E7F-BFE0-66F2D904EF2D}"/>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5F84E64D-1864-44A6-81F0-2BE0BF25F6D3}"/>
              </a:ext>
            </a:extLst>
          </p:cNvPr>
          <p:cNvSpPr>
            <a:spLocks noGrp="1"/>
          </p:cNvSpPr>
          <p:nvPr>
            <p:ph idx="1"/>
          </p:nvPr>
        </p:nvSpPr>
        <p:spPr>
          <a:xfrm>
            <a:off x="838200" y="1825625"/>
            <a:ext cx="10515600" cy="983563"/>
          </a:xfrm>
        </p:spPr>
        <p:txBody>
          <a:bodyPr>
            <a:normAutofit fontScale="92500" lnSpcReduction="20000"/>
          </a:bodyPr>
          <a:lstStyle/>
          <a:p>
            <a:r>
              <a:rPr lang="en-US" dirty="0"/>
              <a:t>The device </a:t>
            </a:r>
            <a:r>
              <a:rPr lang="en-US" dirty="0" err="1"/>
              <a:t>os</a:t>
            </a:r>
            <a:r>
              <a:rPr lang="en-US" dirty="0"/>
              <a:t> version of the payouts was also visualized and it was noticeable </a:t>
            </a:r>
            <a:r>
              <a:rPr lang="en-GB" dirty="0"/>
              <a:t>that device </a:t>
            </a:r>
            <a:r>
              <a:rPr lang="en-GB" dirty="0" err="1"/>
              <a:t>os</a:t>
            </a:r>
            <a:r>
              <a:rPr lang="en-GB" dirty="0"/>
              <a:t> versions 11, 12, and 10 are the most devices version involved in our </a:t>
            </a:r>
            <a:r>
              <a:rPr lang="en-GB" dirty="0" err="1"/>
              <a:t>payouts</a:t>
            </a:r>
            <a:endParaRPr lang="en-US" dirty="0"/>
          </a:p>
        </p:txBody>
      </p:sp>
      <p:pic>
        <p:nvPicPr>
          <p:cNvPr id="5" name="Picture 4">
            <a:extLst>
              <a:ext uri="{FF2B5EF4-FFF2-40B4-BE49-F238E27FC236}">
                <a16:creationId xmlns:a16="http://schemas.microsoft.com/office/drawing/2014/main" id="{6C2178EC-F9A1-4449-A8A2-FFF6C827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154" y="2809188"/>
            <a:ext cx="7607691" cy="3873699"/>
          </a:xfrm>
          <a:prstGeom prst="rect">
            <a:avLst/>
          </a:prstGeom>
        </p:spPr>
      </p:pic>
    </p:spTree>
    <p:extLst>
      <p:ext uri="{BB962C8B-B14F-4D97-AF65-F5344CB8AC3E}">
        <p14:creationId xmlns:p14="http://schemas.microsoft.com/office/powerpoint/2010/main" val="401294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BB09-C915-4CE3-BB09-60CF7DA32F86}"/>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E84B1B01-E850-4054-A329-6C9546FA0E93}"/>
              </a:ext>
            </a:extLst>
          </p:cNvPr>
          <p:cNvSpPr>
            <a:spLocks noGrp="1"/>
          </p:cNvSpPr>
          <p:nvPr>
            <p:ph idx="1"/>
          </p:nvPr>
        </p:nvSpPr>
        <p:spPr>
          <a:xfrm>
            <a:off x="838200" y="1825625"/>
            <a:ext cx="10515600" cy="1325563"/>
          </a:xfrm>
        </p:spPr>
        <p:txBody>
          <a:bodyPr>
            <a:normAutofit fontScale="85000" lnSpcReduction="10000"/>
          </a:bodyPr>
          <a:lstStyle/>
          <a:p>
            <a:r>
              <a:rPr lang="en-US" dirty="0"/>
              <a:t>We plotted the same line graph for payouts data and discovered that the </a:t>
            </a:r>
            <a:r>
              <a:rPr lang="en-GB" dirty="0"/>
              <a:t>average </a:t>
            </a:r>
            <a:r>
              <a:rPr lang="en-GB" dirty="0" err="1"/>
              <a:t>payouts</a:t>
            </a:r>
            <a:r>
              <a:rPr lang="en-GB" dirty="0"/>
              <a:t> of the company increased steadily from January to July and a sharp decline in the month of August. A rapid increase in the month of October where it made its second peak and dropped again from November to December.</a:t>
            </a:r>
            <a:endParaRPr lang="en-US" dirty="0"/>
          </a:p>
        </p:txBody>
      </p:sp>
      <p:pic>
        <p:nvPicPr>
          <p:cNvPr id="5" name="Picture 4">
            <a:extLst>
              <a:ext uri="{FF2B5EF4-FFF2-40B4-BE49-F238E27FC236}">
                <a16:creationId xmlns:a16="http://schemas.microsoft.com/office/drawing/2014/main" id="{50FC8F6D-6A38-451C-AF3E-4303CF3B9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56" y="3151188"/>
            <a:ext cx="5762058" cy="3490027"/>
          </a:xfrm>
          <a:prstGeom prst="rect">
            <a:avLst/>
          </a:prstGeom>
        </p:spPr>
      </p:pic>
    </p:spTree>
    <p:extLst>
      <p:ext uri="{BB962C8B-B14F-4D97-AF65-F5344CB8AC3E}">
        <p14:creationId xmlns:p14="http://schemas.microsoft.com/office/powerpoint/2010/main" val="52478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EE4E-083C-4D08-BB8A-FF59AADA1CB4}"/>
              </a:ext>
            </a:extLst>
          </p:cNvPr>
          <p:cNvSpPr>
            <a:spLocks noGrp="1"/>
          </p:cNvSpPr>
          <p:nvPr>
            <p:ph type="title"/>
          </p:nvPr>
        </p:nvSpPr>
        <p:spPr/>
        <p:txBody>
          <a:bodyPr/>
          <a:lstStyle/>
          <a:p>
            <a:r>
              <a:rPr lang="en-US" b="1" u="sng" dirty="0">
                <a:solidFill>
                  <a:schemeClr val="tx2"/>
                </a:solidFill>
              </a:rPr>
              <a:t>EXECUTIVE SUMMARY</a:t>
            </a:r>
          </a:p>
        </p:txBody>
      </p:sp>
      <p:sp>
        <p:nvSpPr>
          <p:cNvPr id="3" name="Content Placeholder 2">
            <a:extLst>
              <a:ext uri="{FF2B5EF4-FFF2-40B4-BE49-F238E27FC236}">
                <a16:creationId xmlns:a16="http://schemas.microsoft.com/office/drawing/2014/main" id="{A62FECE9-370D-4403-B3A2-3363B578B445}"/>
              </a:ext>
            </a:extLst>
          </p:cNvPr>
          <p:cNvSpPr>
            <a:spLocks noGrp="1"/>
          </p:cNvSpPr>
          <p:nvPr>
            <p:ph idx="1"/>
          </p:nvPr>
        </p:nvSpPr>
        <p:spPr>
          <a:xfrm>
            <a:off x="838200" y="1825625"/>
            <a:ext cx="10973586" cy="4667250"/>
          </a:xfrm>
        </p:spPr>
        <p:txBody>
          <a:bodyPr>
            <a:normAutofit fontScale="62500" lnSpcReduction="20000"/>
          </a:bodyPr>
          <a:lstStyle/>
          <a:p>
            <a:pPr marL="0" indent="0">
              <a:lnSpc>
                <a:spcPct val="100000"/>
              </a:lnSpc>
              <a:spcBef>
                <a:spcPts val="1400"/>
              </a:spcBef>
              <a:buNone/>
            </a:pPr>
            <a:r>
              <a:rPr lang="en-GB" sz="2800" dirty="0">
                <a:solidFill>
                  <a:schemeClr val="accent3">
                    <a:lumMod val="25000"/>
                  </a:schemeClr>
                </a:solidFill>
                <a:latin typeface="Abadi"/>
                <a:cs typeface="Times New Roman"/>
              </a:rPr>
              <a:t>The gaming industry has experienced significant growth in recent years, with an increasing number of players and revenue streams. As such, understanding the dynamics of the gaming market and consumer preferences is crucial for gaming companies to stay competitive. In this analysis, we examined an undocumented dataset from a </a:t>
            </a:r>
            <a:r>
              <a:rPr lang="en-GB" sz="2800" dirty="0" err="1">
                <a:solidFill>
                  <a:schemeClr val="accent3">
                    <a:lumMod val="25000"/>
                  </a:schemeClr>
                </a:solidFill>
                <a:latin typeface="Abadi"/>
                <a:cs typeface="Times New Roman"/>
              </a:rPr>
              <a:t>JustDice</a:t>
            </a:r>
            <a:r>
              <a:rPr lang="en-GB" sz="2800" dirty="0">
                <a:solidFill>
                  <a:schemeClr val="accent3">
                    <a:lumMod val="25000"/>
                  </a:schemeClr>
                </a:solidFill>
                <a:latin typeface="Abadi"/>
                <a:cs typeface="Times New Roman"/>
              </a:rPr>
              <a:t> gaming company to gain insights into key metrics and trends. The datasets, spanning a period of one year, included information on </a:t>
            </a:r>
            <a:r>
              <a:rPr lang="en-GB" dirty="0">
                <a:solidFill>
                  <a:schemeClr val="accent3">
                    <a:lumMod val="25000"/>
                  </a:schemeClr>
                </a:solidFill>
                <a:latin typeface="Abadi"/>
                <a:cs typeface="Times New Roman"/>
              </a:rPr>
              <a:t>installs </a:t>
            </a:r>
            <a:r>
              <a:rPr lang="en-GB" sz="2800" dirty="0">
                <a:solidFill>
                  <a:schemeClr val="accent3">
                    <a:lumMod val="25000"/>
                  </a:schemeClr>
                </a:solidFill>
                <a:latin typeface="Abadi"/>
                <a:cs typeface="Times New Roman"/>
              </a:rPr>
              <a:t>demographics,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used, </a:t>
            </a:r>
            <a:r>
              <a:rPr lang="en-GB" sz="2800" dirty="0" err="1">
                <a:solidFill>
                  <a:schemeClr val="accent3">
                    <a:lumMod val="25000"/>
                  </a:schemeClr>
                </a:solidFill>
                <a:latin typeface="Abadi"/>
                <a:cs typeface="Times New Roman"/>
              </a:rPr>
              <a:t>app_id</a:t>
            </a:r>
            <a:r>
              <a:rPr lang="en-GB" sz="2800" dirty="0">
                <a:solidFill>
                  <a:schemeClr val="accent3">
                    <a:lumMod val="25000"/>
                  </a:schemeClr>
                </a:solidFill>
                <a:latin typeface="Abadi"/>
                <a:cs typeface="Times New Roman"/>
              </a:rPr>
              <a:t> installed, </a:t>
            </a:r>
            <a:r>
              <a:rPr lang="en-GB" sz="2800" dirty="0" err="1">
                <a:solidFill>
                  <a:schemeClr val="accent3">
                    <a:lumMod val="25000"/>
                  </a:schemeClr>
                </a:solidFill>
                <a:latin typeface="Abadi"/>
                <a:cs typeface="Times New Roman"/>
              </a:rPr>
              <a:t>client_id</a:t>
            </a:r>
            <a:r>
              <a:rPr lang="en-GB" sz="2800" dirty="0">
                <a:solidFill>
                  <a:schemeClr val="accent3">
                    <a:lumMod val="25000"/>
                  </a:schemeClr>
                </a:solidFill>
                <a:latin typeface="Abadi"/>
                <a:cs typeface="Times New Roman"/>
              </a:rPr>
              <a:t> of </a:t>
            </a:r>
            <a:r>
              <a:rPr lang="en-GB" sz="2800" dirty="0" err="1">
                <a:solidFill>
                  <a:schemeClr val="accent3">
                    <a:lumMod val="25000"/>
                  </a:schemeClr>
                </a:solidFill>
                <a:latin typeface="Abadi"/>
                <a:cs typeface="Times New Roman"/>
              </a:rPr>
              <a:t>adspend</a:t>
            </a:r>
            <a:r>
              <a:rPr lang="en-GB" sz="2800" dirty="0">
                <a:solidFill>
                  <a:schemeClr val="accent3">
                    <a:lumMod val="25000"/>
                  </a:schemeClr>
                </a:solidFill>
                <a:latin typeface="Abadi"/>
                <a:cs typeface="Times New Roman"/>
              </a:rPr>
              <a:t> and value in USD of ad spend, </a:t>
            </a:r>
            <a:r>
              <a:rPr lang="en-GB" sz="2800" dirty="0" err="1">
                <a:solidFill>
                  <a:schemeClr val="accent3">
                    <a:lumMod val="25000"/>
                  </a:schemeClr>
                </a:solidFill>
                <a:latin typeface="Abadi"/>
                <a:cs typeface="Times New Roman"/>
              </a:rPr>
              <a:t>payouts</a:t>
            </a:r>
            <a:r>
              <a:rPr lang="en-GB" sz="2800" dirty="0">
                <a:solidFill>
                  <a:schemeClr val="accent3">
                    <a:lumMod val="25000"/>
                  </a:schemeClr>
                </a:solidFill>
                <a:latin typeface="Abadi"/>
                <a:cs typeface="Times New Roman"/>
              </a:rPr>
              <a:t>, and revenue.</a:t>
            </a:r>
          </a:p>
          <a:p>
            <a:pPr marL="0" indent="0">
              <a:lnSpc>
                <a:spcPct val="100000"/>
              </a:lnSpc>
              <a:spcBef>
                <a:spcPts val="1400"/>
              </a:spcBef>
              <a:buNone/>
            </a:pPr>
            <a:r>
              <a:rPr lang="en-GB" sz="2800" dirty="0">
                <a:solidFill>
                  <a:schemeClr val="accent3">
                    <a:lumMod val="25000"/>
                  </a:schemeClr>
                </a:solidFill>
                <a:latin typeface="Abadi"/>
                <a:cs typeface="Times New Roman"/>
              </a:rPr>
              <a:t>Based on the findings of our analysis, we recommend these and more strategies for the gaming company.</a:t>
            </a:r>
          </a:p>
          <a:p>
            <a:pPr marL="0" indent="0">
              <a:lnSpc>
                <a:spcPct val="100000"/>
              </a:lnSpc>
              <a:spcBef>
                <a:spcPts val="1400"/>
              </a:spcBef>
              <a:buNone/>
            </a:pPr>
            <a:r>
              <a:rPr lang="en-GB" sz="2800" dirty="0">
                <a:solidFill>
                  <a:schemeClr val="accent3">
                    <a:lumMod val="25000"/>
                  </a:schemeClr>
                </a:solidFill>
                <a:latin typeface="Abadi"/>
                <a:cs typeface="Times New Roman"/>
              </a:rPr>
              <a:t>Optimize in-game purchases: Continuously </a:t>
            </a:r>
            <a:r>
              <a:rPr lang="en-GB" sz="2800" dirty="0" err="1">
                <a:solidFill>
                  <a:schemeClr val="accent3">
                    <a:lumMod val="25000"/>
                  </a:schemeClr>
                </a:solidFill>
                <a:latin typeface="Abadi"/>
                <a:cs typeface="Times New Roman"/>
              </a:rPr>
              <a:t>analyze</a:t>
            </a:r>
            <a:r>
              <a:rPr lang="en-GB" sz="2800" dirty="0">
                <a:solidFill>
                  <a:schemeClr val="accent3">
                    <a:lumMod val="25000"/>
                  </a:schemeClr>
                </a:solidFill>
                <a:latin typeface="Abadi"/>
                <a:cs typeface="Times New Roman"/>
              </a:rPr>
              <a:t> and optimize the in-game purchase offerings, including pricing, promotions, and virtual goods, to drive higher revenue and player engagement.</a:t>
            </a:r>
          </a:p>
          <a:p>
            <a:pPr marL="0" indent="0">
              <a:lnSpc>
                <a:spcPct val="100000"/>
              </a:lnSpc>
              <a:spcBef>
                <a:spcPts val="1400"/>
              </a:spcBef>
              <a:buNone/>
            </a:pPr>
            <a:r>
              <a:rPr lang="en-GB" dirty="0">
                <a:solidFill>
                  <a:schemeClr val="accent3">
                    <a:lumMod val="25000"/>
                  </a:schemeClr>
                </a:solidFill>
                <a:latin typeface="Abadi"/>
                <a:cs typeface="Times New Roman"/>
              </a:rPr>
              <a:t>Increase Installs</a:t>
            </a:r>
            <a:r>
              <a:rPr lang="en-GB" sz="2800" dirty="0">
                <a:solidFill>
                  <a:schemeClr val="accent3">
                    <a:lumMod val="25000"/>
                  </a:schemeClr>
                </a:solidFill>
                <a:latin typeface="Abadi"/>
                <a:cs typeface="Times New Roman"/>
              </a:rPr>
              <a:t> retention efforts: Implement strategies to retain players, such as regular updates, new content, and community engagement, to maintain player loyalty and encourage long-term engagement.</a:t>
            </a:r>
          </a:p>
          <a:p>
            <a:pPr marL="0" indent="0">
              <a:lnSpc>
                <a:spcPct val="100000"/>
              </a:lnSpc>
              <a:spcBef>
                <a:spcPts val="1400"/>
              </a:spcBef>
              <a:buNone/>
            </a:pPr>
            <a:r>
              <a:rPr lang="en-GB" sz="2800" dirty="0">
                <a:solidFill>
                  <a:schemeClr val="accent3">
                    <a:lumMod val="25000"/>
                  </a:schemeClr>
                </a:solidFill>
                <a:latin typeface="Abadi"/>
                <a:cs typeface="Times New Roman"/>
              </a:rPr>
              <a:t>In conclusion, the insights gained from this analysis provide valuable information for the company to make data-driven decisions and optimize its business and marketing strategies. By understanding installs demographics,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dirty="0">
                <a:solidFill>
                  <a:schemeClr val="accent3">
                    <a:lumMod val="25000"/>
                  </a:schemeClr>
                </a:solidFill>
                <a:latin typeface="Abadi"/>
                <a:cs typeface="Times New Roman"/>
              </a:rPr>
              <a:t>etc,</a:t>
            </a:r>
            <a:r>
              <a:rPr lang="en-GB" sz="2800" dirty="0">
                <a:solidFill>
                  <a:schemeClr val="accent3">
                    <a:lumMod val="25000"/>
                  </a:schemeClr>
                </a:solidFill>
                <a:latin typeface="Abadi"/>
                <a:cs typeface="Times New Roman"/>
              </a:rPr>
              <a:t> the company can make informed decisions to enhance installers experience, increase revenue, and stay competitive in the dynamic gaming market</a:t>
            </a: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buNone/>
            </a:pPr>
            <a:endParaRPr lang="en-US" sz="2800" b="1" dirty="0">
              <a:solidFill>
                <a:schemeClr val="accent3">
                  <a:lumMod val="25000"/>
                </a:schemeClr>
              </a:solidFill>
              <a:latin typeface="Abadi"/>
              <a:cs typeface="Times New Roman"/>
            </a:endParaRPr>
          </a:p>
        </p:txBody>
      </p:sp>
    </p:spTree>
    <p:extLst>
      <p:ext uri="{BB962C8B-B14F-4D97-AF65-F5344CB8AC3E}">
        <p14:creationId xmlns:p14="http://schemas.microsoft.com/office/powerpoint/2010/main" val="261958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CCFF-F6A2-4E52-A323-0B531FA50625}"/>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437024E-C146-41BA-B492-95F54A7C6E89}"/>
              </a:ext>
            </a:extLst>
          </p:cNvPr>
          <p:cNvSpPr>
            <a:spLocks noGrp="1"/>
          </p:cNvSpPr>
          <p:nvPr>
            <p:ph idx="1"/>
          </p:nvPr>
        </p:nvSpPr>
        <p:spPr>
          <a:xfrm>
            <a:off x="1018094" y="1825625"/>
            <a:ext cx="10335705" cy="1181526"/>
          </a:xfrm>
        </p:spPr>
        <p:txBody>
          <a:bodyPr>
            <a:normAutofit fontScale="85000" lnSpcReduction="20000"/>
          </a:bodyPr>
          <a:lstStyle/>
          <a:p>
            <a:r>
              <a:rPr lang="en-US" dirty="0"/>
              <a:t>The installs and revenue data were merged on the common column “</a:t>
            </a:r>
            <a:r>
              <a:rPr lang="en-US" dirty="0" err="1"/>
              <a:t>install_id</a:t>
            </a:r>
            <a:r>
              <a:rPr lang="en-US" dirty="0"/>
              <a:t>” to gain insights into how the revenue was generated. A histogram was created to display the countries generating revenue, which unsurprisingly </a:t>
            </a:r>
            <a:r>
              <a:rPr lang="en-US" dirty="0" err="1"/>
              <a:t>country_id</a:t>
            </a:r>
            <a:r>
              <a:rPr lang="en-US" dirty="0"/>
              <a:t> 1 topped the chart</a:t>
            </a:r>
          </a:p>
        </p:txBody>
      </p:sp>
      <p:pic>
        <p:nvPicPr>
          <p:cNvPr id="5" name="Picture 4">
            <a:extLst>
              <a:ext uri="{FF2B5EF4-FFF2-40B4-BE49-F238E27FC236}">
                <a16:creationId xmlns:a16="http://schemas.microsoft.com/office/drawing/2014/main" id="{5FA22B14-9998-4F8E-B003-467BD4BD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52" y="2932341"/>
            <a:ext cx="6560297" cy="3757184"/>
          </a:xfrm>
          <a:prstGeom prst="rect">
            <a:avLst/>
          </a:prstGeom>
        </p:spPr>
      </p:pic>
    </p:spTree>
    <p:extLst>
      <p:ext uri="{BB962C8B-B14F-4D97-AF65-F5344CB8AC3E}">
        <p14:creationId xmlns:p14="http://schemas.microsoft.com/office/powerpoint/2010/main" val="417471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D9F1-F1BA-442F-9E29-528875D4F721}"/>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01E3178-E024-4AD5-AE07-9049BA92F461}"/>
              </a:ext>
            </a:extLst>
          </p:cNvPr>
          <p:cNvSpPr>
            <a:spLocks noGrp="1"/>
          </p:cNvSpPr>
          <p:nvPr>
            <p:ph idx="1"/>
          </p:nvPr>
        </p:nvSpPr>
        <p:spPr>
          <a:xfrm>
            <a:off x="1065228" y="1825625"/>
            <a:ext cx="10288571" cy="1426622"/>
          </a:xfrm>
        </p:spPr>
        <p:txBody>
          <a:bodyPr>
            <a:normAutofit fontScale="92500"/>
          </a:bodyPr>
          <a:lstStyle/>
          <a:p>
            <a:r>
              <a:rPr lang="en-US" dirty="0"/>
              <a:t>Visualizing the revenue generated by the </a:t>
            </a:r>
            <a:r>
              <a:rPr lang="en-US" dirty="0" err="1"/>
              <a:t>network_id’s</a:t>
            </a:r>
            <a:r>
              <a:rPr lang="en-US" dirty="0"/>
              <a:t>, </a:t>
            </a:r>
            <a:r>
              <a:rPr lang="en-GB" dirty="0"/>
              <a:t>we can deduce that while </a:t>
            </a:r>
            <a:r>
              <a:rPr lang="en-GB" dirty="0" err="1"/>
              <a:t>network_id</a:t>
            </a:r>
            <a:r>
              <a:rPr lang="en-GB" dirty="0"/>
              <a:t> 60 is generating the most of our revenue, </a:t>
            </a:r>
            <a:r>
              <a:rPr lang="en-GB" dirty="0" err="1"/>
              <a:t>network_id</a:t>
            </a:r>
            <a:r>
              <a:rPr lang="en-GB" dirty="0"/>
              <a:t> 26 is a strong competitor in revenue generation.</a:t>
            </a:r>
            <a:endParaRPr lang="en-US" dirty="0"/>
          </a:p>
        </p:txBody>
      </p:sp>
      <p:pic>
        <p:nvPicPr>
          <p:cNvPr id="5" name="Picture 4">
            <a:extLst>
              <a:ext uri="{FF2B5EF4-FFF2-40B4-BE49-F238E27FC236}">
                <a16:creationId xmlns:a16="http://schemas.microsoft.com/office/drawing/2014/main" id="{81154CF5-6F8F-4D73-B484-89799BDF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579" y="2967567"/>
            <a:ext cx="6650842" cy="3759878"/>
          </a:xfrm>
          <a:prstGeom prst="rect">
            <a:avLst/>
          </a:prstGeom>
        </p:spPr>
      </p:pic>
    </p:spTree>
    <p:extLst>
      <p:ext uri="{BB962C8B-B14F-4D97-AF65-F5344CB8AC3E}">
        <p14:creationId xmlns:p14="http://schemas.microsoft.com/office/powerpoint/2010/main" val="2106448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E828-0C2C-49DA-B44C-A24F05F300DB}"/>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849D4FEC-97C6-4178-AF52-4FD2DDC5CEBA}"/>
              </a:ext>
            </a:extLst>
          </p:cNvPr>
          <p:cNvSpPr>
            <a:spLocks noGrp="1"/>
          </p:cNvSpPr>
          <p:nvPr>
            <p:ph idx="1"/>
          </p:nvPr>
        </p:nvSpPr>
        <p:spPr>
          <a:xfrm>
            <a:off x="838200" y="1825625"/>
            <a:ext cx="10515600" cy="1325563"/>
          </a:xfrm>
        </p:spPr>
        <p:txBody>
          <a:bodyPr>
            <a:normAutofit fontScale="85000" lnSpcReduction="10000"/>
          </a:bodyPr>
          <a:lstStyle/>
          <a:p>
            <a:r>
              <a:rPr lang="en-US" dirty="0"/>
              <a:t>Looking at the horizontal bar chart below,  we can find that </a:t>
            </a:r>
            <a:r>
              <a:rPr lang="en-GB" dirty="0"/>
              <a:t>a huge part of our revenue was generated by </a:t>
            </a:r>
            <a:r>
              <a:rPr lang="en-GB" dirty="0" err="1"/>
              <a:t>app_id</a:t>
            </a:r>
            <a:r>
              <a:rPr lang="en-GB" dirty="0"/>
              <a:t> 189, this brings no surprise because this was the </a:t>
            </a:r>
            <a:r>
              <a:rPr lang="en-GB" dirty="0" err="1"/>
              <a:t>app_id</a:t>
            </a:r>
            <a:r>
              <a:rPr lang="en-GB" dirty="0"/>
              <a:t> our </a:t>
            </a:r>
            <a:r>
              <a:rPr lang="en-GB" dirty="0" err="1"/>
              <a:t>adspend</a:t>
            </a:r>
            <a:r>
              <a:rPr lang="en-GB" dirty="0"/>
              <a:t> was focused on. Thus if our ads were focused on the </a:t>
            </a:r>
            <a:r>
              <a:rPr lang="en-GB" dirty="0" err="1"/>
              <a:t>app_id</a:t>
            </a:r>
            <a:r>
              <a:rPr lang="en-GB" dirty="0"/>
              <a:t> with the most installs we will be generating more money</a:t>
            </a:r>
            <a:endParaRPr lang="en-US" dirty="0"/>
          </a:p>
        </p:txBody>
      </p:sp>
      <p:pic>
        <p:nvPicPr>
          <p:cNvPr id="5" name="Picture 4">
            <a:extLst>
              <a:ext uri="{FF2B5EF4-FFF2-40B4-BE49-F238E27FC236}">
                <a16:creationId xmlns:a16="http://schemas.microsoft.com/office/drawing/2014/main" id="{5009E21A-BFA7-4259-B549-555ED6B47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33" y="3063710"/>
            <a:ext cx="6796296" cy="3794289"/>
          </a:xfrm>
          <a:prstGeom prst="rect">
            <a:avLst/>
          </a:prstGeom>
        </p:spPr>
      </p:pic>
    </p:spTree>
    <p:extLst>
      <p:ext uri="{BB962C8B-B14F-4D97-AF65-F5344CB8AC3E}">
        <p14:creationId xmlns:p14="http://schemas.microsoft.com/office/powerpoint/2010/main" val="807487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8C5E-21BB-432D-B94D-7F09BB7D7A13}"/>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D370632-E7AD-4010-B01D-A8026A5CF427}"/>
              </a:ext>
            </a:extLst>
          </p:cNvPr>
          <p:cNvSpPr>
            <a:spLocks noGrp="1"/>
          </p:cNvSpPr>
          <p:nvPr>
            <p:ph idx="1"/>
          </p:nvPr>
        </p:nvSpPr>
        <p:spPr>
          <a:xfrm>
            <a:off x="1055802" y="1825626"/>
            <a:ext cx="10297998" cy="1473756"/>
          </a:xfrm>
        </p:spPr>
        <p:txBody>
          <a:bodyPr>
            <a:normAutofit fontScale="62500" lnSpcReduction="20000"/>
          </a:bodyPr>
          <a:lstStyle/>
          <a:p>
            <a:r>
              <a:rPr lang="en-US" dirty="0"/>
              <a:t>Creating a bar chart to display the </a:t>
            </a:r>
            <a:r>
              <a:rPr lang="en-US" dirty="0" err="1"/>
              <a:t>device_os_version</a:t>
            </a:r>
            <a:r>
              <a:rPr lang="en-US" dirty="0"/>
              <a:t> generating revenue, </a:t>
            </a:r>
            <a:r>
              <a:rPr lang="en-GB" dirty="0" err="1"/>
              <a:t>Device_os_version</a:t>
            </a:r>
            <a:r>
              <a:rPr lang="en-GB" dirty="0"/>
              <a:t> 12, tops 11 and 10 in the most device version generating revenue for the company. This also comes as no surprise because device version 11 has </a:t>
            </a:r>
            <a:r>
              <a:rPr lang="en-GB" dirty="0" err="1"/>
              <a:t>network_id</a:t>
            </a:r>
            <a:r>
              <a:rPr lang="en-GB" dirty="0"/>
              <a:t> 26 as a huge part of its most </a:t>
            </a:r>
            <a:r>
              <a:rPr lang="en-GB" dirty="0" err="1"/>
              <a:t>netwrok_id</a:t>
            </a:r>
            <a:r>
              <a:rPr lang="en-GB" dirty="0"/>
              <a:t> users and this </a:t>
            </a:r>
            <a:r>
              <a:rPr lang="en-GB" dirty="0" err="1"/>
              <a:t>network_id</a:t>
            </a:r>
            <a:r>
              <a:rPr lang="en-GB" dirty="0"/>
              <a:t> was not reached by our ads at all. With device </a:t>
            </a:r>
            <a:r>
              <a:rPr lang="en-GB" dirty="0" err="1"/>
              <a:t>os</a:t>
            </a:r>
            <a:r>
              <a:rPr lang="en-GB" dirty="0"/>
              <a:t> version 12 having a considerably low amount of </a:t>
            </a:r>
            <a:r>
              <a:rPr lang="en-GB" dirty="0" err="1"/>
              <a:t>network_id</a:t>
            </a:r>
            <a:r>
              <a:rPr lang="en-GB" dirty="0"/>
              <a:t> 26, it tops the device </a:t>
            </a:r>
            <a:r>
              <a:rPr lang="en-GB" dirty="0" err="1"/>
              <a:t>os</a:t>
            </a:r>
            <a:r>
              <a:rPr lang="en-GB" dirty="0"/>
              <a:t> version generating revenue. This is also a reason for a low revenue as our apps most installers use device </a:t>
            </a:r>
            <a:r>
              <a:rPr lang="en-GB" dirty="0" err="1"/>
              <a:t>os</a:t>
            </a:r>
            <a:r>
              <a:rPr lang="en-GB" dirty="0"/>
              <a:t> version 11</a:t>
            </a:r>
            <a:endParaRPr lang="en-US" dirty="0"/>
          </a:p>
        </p:txBody>
      </p:sp>
      <p:pic>
        <p:nvPicPr>
          <p:cNvPr id="5" name="Picture 4">
            <a:extLst>
              <a:ext uri="{FF2B5EF4-FFF2-40B4-BE49-F238E27FC236}">
                <a16:creationId xmlns:a16="http://schemas.microsoft.com/office/drawing/2014/main" id="{195587FC-DE90-4B05-9971-CE52FABAB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924" y="3060505"/>
            <a:ext cx="6883754" cy="3797495"/>
          </a:xfrm>
          <a:prstGeom prst="rect">
            <a:avLst/>
          </a:prstGeom>
        </p:spPr>
      </p:pic>
    </p:spTree>
    <p:extLst>
      <p:ext uri="{BB962C8B-B14F-4D97-AF65-F5344CB8AC3E}">
        <p14:creationId xmlns:p14="http://schemas.microsoft.com/office/powerpoint/2010/main" val="222096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27B5-6A7E-44C4-9C3C-1EC0A5D1EC87}"/>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B82B1CF-592A-4909-AAF4-6CF81745B108}"/>
              </a:ext>
            </a:extLst>
          </p:cNvPr>
          <p:cNvSpPr>
            <a:spLocks noGrp="1"/>
          </p:cNvSpPr>
          <p:nvPr>
            <p:ph idx="1"/>
          </p:nvPr>
        </p:nvSpPr>
        <p:spPr>
          <a:xfrm>
            <a:off x="838200" y="1825625"/>
            <a:ext cx="10515600" cy="1209806"/>
          </a:xfrm>
        </p:spPr>
        <p:txBody>
          <a:bodyPr>
            <a:normAutofit fontScale="85000" lnSpcReduction="20000"/>
          </a:bodyPr>
          <a:lstStyle/>
          <a:p>
            <a:r>
              <a:rPr lang="en-US" dirty="0"/>
              <a:t>Plotting the same line graph for the Revenue dataset, we discovered that </a:t>
            </a:r>
            <a:r>
              <a:rPr lang="en-GB" dirty="0"/>
              <a:t>the average revenue per month shows a significant drop in revenue from May to June and since then very few changes from the low it made. This shows there is little or no increase in the revenue generated from June.</a:t>
            </a:r>
            <a:endParaRPr lang="en-US" dirty="0"/>
          </a:p>
        </p:txBody>
      </p:sp>
      <p:pic>
        <p:nvPicPr>
          <p:cNvPr id="5" name="Picture 4">
            <a:extLst>
              <a:ext uri="{FF2B5EF4-FFF2-40B4-BE49-F238E27FC236}">
                <a16:creationId xmlns:a16="http://schemas.microsoft.com/office/drawing/2014/main" id="{648D7C86-AC2C-49AE-AE06-53E954328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335" y="3035431"/>
            <a:ext cx="5903658" cy="3594566"/>
          </a:xfrm>
          <a:prstGeom prst="rect">
            <a:avLst/>
          </a:prstGeom>
        </p:spPr>
      </p:pic>
    </p:spTree>
    <p:extLst>
      <p:ext uri="{BB962C8B-B14F-4D97-AF65-F5344CB8AC3E}">
        <p14:creationId xmlns:p14="http://schemas.microsoft.com/office/powerpoint/2010/main" val="3223415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6170-06D3-4296-9BFA-2162DAA50D70}"/>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C6E5F2B-1AD4-45D2-9FAB-8E503B01B695}"/>
              </a:ext>
            </a:extLst>
          </p:cNvPr>
          <p:cNvSpPr>
            <a:spLocks noGrp="1"/>
          </p:cNvSpPr>
          <p:nvPr>
            <p:ph idx="1"/>
          </p:nvPr>
        </p:nvSpPr>
        <p:spPr>
          <a:xfrm>
            <a:off x="829559" y="1825625"/>
            <a:ext cx="10524241" cy="3849311"/>
          </a:xfrm>
        </p:spPr>
        <p:txBody>
          <a:bodyPr>
            <a:normAutofit fontScale="85000" lnSpcReduction="20000"/>
          </a:bodyPr>
          <a:lstStyle/>
          <a:p>
            <a:r>
              <a:rPr lang="en-US" dirty="0"/>
              <a:t>Summary of the exploratory analysis done with Data Visualization.</a:t>
            </a:r>
          </a:p>
          <a:p>
            <a:pPr marL="514350" indent="-514350">
              <a:buAutoNum type="arabicPeriod"/>
            </a:pPr>
            <a:r>
              <a:rPr lang="en-US" dirty="0"/>
              <a:t>The installs are majorly from </a:t>
            </a:r>
            <a:r>
              <a:rPr lang="en-US" dirty="0" err="1"/>
              <a:t>country_id</a:t>
            </a:r>
            <a:r>
              <a:rPr lang="en-US" dirty="0"/>
              <a:t> 1 ad 109</a:t>
            </a:r>
          </a:p>
          <a:p>
            <a:pPr marL="514350" indent="-514350">
              <a:buAutoNum type="arabicPeriod"/>
            </a:pPr>
            <a:r>
              <a:rPr lang="en-US" dirty="0" err="1"/>
              <a:t>Network_id</a:t>
            </a:r>
            <a:r>
              <a:rPr lang="en-US" dirty="0"/>
              <a:t> 60 and 26 are the most used network by our installers</a:t>
            </a:r>
          </a:p>
          <a:p>
            <a:pPr marL="514350" indent="-514350">
              <a:buAutoNum type="arabicPeriod"/>
            </a:pPr>
            <a:r>
              <a:rPr lang="en-US" dirty="0"/>
              <a:t>The </a:t>
            </a:r>
            <a:r>
              <a:rPr lang="en-US" dirty="0" err="1"/>
              <a:t>app_id</a:t>
            </a:r>
            <a:r>
              <a:rPr lang="en-US" dirty="0"/>
              <a:t> used the most by our installers are 174, 121 and 94</a:t>
            </a:r>
          </a:p>
          <a:p>
            <a:pPr marL="514350" indent="-514350">
              <a:buAutoNum type="arabicPeriod"/>
            </a:pPr>
            <a:r>
              <a:rPr lang="en-US" dirty="0"/>
              <a:t>The most used device version of our installers are 11, 12 and 10</a:t>
            </a:r>
          </a:p>
          <a:p>
            <a:pPr marL="514350" indent="-514350">
              <a:buAutoNum type="arabicPeriod"/>
            </a:pPr>
            <a:r>
              <a:rPr lang="en-US" dirty="0"/>
              <a:t>Our ads are only focused on </a:t>
            </a:r>
            <a:r>
              <a:rPr lang="en-US" dirty="0" err="1"/>
              <a:t>network_id</a:t>
            </a:r>
            <a:r>
              <a:rPr lang="en-US" dirty="0"/>
              <a:t> 60 and 10.</a:t>
            </a:r>
          </a:p>
          <a:p>
            <a:pPr marL="514350" indent="-514350">
              <a:buAutoNum type="arabicPeriod"/>
            </a:pPr>
            <a:r>
              <a:rPr lang="en-US" dirty="0"/>
              <a:t>The company is spending almost the same amount of money on ads for </a:t>
            </a:r>
            <a:r>
              <a:rPr lang="en-US" dirty="0" err="1"/>
              <a:t>country_id</a:t>
            </a:r>
            <a:r>
              <a:rPr lang="en-US" dirty="0"/>
              <a:t> 1 and 109 despite </a:t>
            </a:r>
            <a:r>
              <a:rPr lang="en-US" dirty="0" err="1"/>
              <a:t>country_id</a:t>
            </a:r>
            <a:r>
              <a:rPr lang="en-US" dirty="0"/>
              <a:t> 1 having twice the amount of installers.</a:t>
            </a:r>
          </a:p>
          <a:p>
            <a:pPr marL="514350" indent="-514350">
              <a:buAutoNum type="arabicPeriod"/>
            </a:pPr>
            <a:r>
              <a:rPr lang="en-US" dirty="0"/>
              <a:t>While the </a:t>
            </a:r>
            <a:r>
              <a:rPr lang="en-US" dirty="0" err="1"/>
              <a:t>client_id</a:t>
            </a:r>
            <a:r>
              <a:rPr lang="en-US" dirty="0"/>
              <a:t> in ads data is relative to </a:t>
            </a:r>
            <a:r>
              <a:rPr lang="en-US" dirty="0" err="1"/>
              <a:t>app_id</a:t>
            </a:r>
            <a:r>
              <a:rPr lang="en-US" dirty="0"/>
              <a:t> in install data, our ads are focused on id 71, 189, and 94.</a:t>
            </a:r>
          </a:p>
        </p:txBody>
      </p:sp>
    </p:spTree>
    <p:extLst>
      <p:ext uri="{BB962C8B-B14F-4D97-AF65-F5344CB8AC3E}">
        <p14:creationId xmlns:p14="http://schemas.microsoft.com/office/powerpoint/2010/main" val="771237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7DBE-1D5E-4DC2-8F28-0BC5FAFA53BF}"/>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D17A551-1B95-48BA-9A95-63DBC8CF8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6874"/>
          </a:xfrm>
        </p:spPr>
      </p:pic>
    </p:spTree>
    <p:extLst>
      <p:ext uri="{BB962C8B-B14F-4D97-AF65-F5344CB8AC3E}">
        <p14:creationId xmlns:p14="http://schemas.microsoft.com/office/powerpoint/2010/main" val="3331517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5D24-2D77-4BA0-9E52-29E939954C97}"/>
              </a:ext>
            </a:extLst>
          </p:cNvPr>
          <p:cNvSpPr>
            <a:spLocks noGrp="1"/>
          </p:cNvSpPr>
          <p:nvPr>
            <p:ph type="title"/>
          </p:nvPr>
        </p:nvSpPr>
        <p:spPr/>
        <p:txBody>
          <a:bodyPr/>
          <a:lstStyle/>
          <a:p>
            <a:r>
              <a:rPr lang="en-US" b="1" u="sng" dirty="0">
                <a:solidFill>
                  <a:schemeClr val="tx2"/>
                </a:solidFill>
              </a:rPr>
              <a:t>RESULTS</a:t>
            </a:r>
          </a:p>
        </p:txBody>
      </p:sp>
      <p:sp>
        <p:nvSpPr>
          <p:cNvPr id="3" name="Content Placeholder 2">
            <a:extLst>
              <a:ext uri="{FF2B5EF4-FFF2-40B4-BE49-F238E27FC236}">
                <a16:creationId xmlns:a16="http://schemas.microsoft.com/office/drawing/2014/main" id="{4835F16E-7283-4802-A9C8-1392CCE0FBAC}"/>
              </a:ext>
            </a:extLst>
          </p:cNvPr>
          <p:cNvSpPr>
            <a:spLocks noGrp="1"/>
          </p:cNvSpPr>
          <p:nvPr>
            <p:ph idx="1"/>
          </p:nvPr>
        </p:nvSpPr>
        <p:spPr/>
        <p:txBody>
          <a:bodyPr/>
          <a:lstStyle/>
          <a:p>
            <a:pPr marL="0" indent="0">
              <a:buNone/>
            </a:pPr>
            <a:r>
              <a:rPr lang="en-US" b="1" dirty="0"/>
              <a:t>Summary of the Company’s financial situation</a:t>
            </a:r>
          </a:p>
          <a:p>
            <a:r>
              <a:rPr lang="en-US" dirty="0"/>
              <a:t>Financial Overview of the company</a:t>
            </a:r>
          </a:p>
          <a:p>
            <a:endParaRPr lang="en-US" dirty="0"/>
          </a:p>
          <a:p>
            <a:pPr marL="0" indent="0">
              <a:buNone/>
            </a:pPr>
            <a:r>
              <a:rPr lang="en-US" b="1" dirty="0"/>
              <a:t>Summary of the user acquisition process</a:t>
            </a:r>
          </a:p>
          <a:p>
            <a:r>
              <a:rPr lang="en-US" dirty="0"/>
              <a:t>Calculating the Key Performing Metrics of the Company</a:t>
            </a:r>
          </a:p>
          <a:p>
            <a:endParaRPr lang="en-US" dirty="0"/>
          </a:p>
        </p:txBody>
      </p:sp>
    </p:spTree>
    <p:extLst>
      <p:ext uri="{BB962C8B-B14F-4D97-AF65-F5344CB8AC3E}">
        <p14:creationId xmlns:p14="http://schemas.microsoft.com/office/powerpoint/2010/main" val="619809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B8B6-5C9F-420F-839A-403AA68B4F92}"/>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3F9E143F-52EE-4E28-96F1-3453ACF55A70}"/>
              </a:ext>
            </a:extLst>
          </p:cNvPr>
          <p:cNvSpPr>
            <a:spLocks noGrp="1"/>
          </p:cNvSpPr>
          <p:nvPr>
            <p:ph idx="1"/>
          </p:nvPr>
        </p:nvSpPr>
        <p:spPr>
          <a:xfrm>
            <a:off x="970961" y="1825626"/>
            <a:ext cx="10382838" cy="785600"/>
          </a:xfrm>
        </p:spPr>
        <p:txBody>
          <a:bodyPr>
            <a:normAutofit lnSpcReduction="10000"/>
          </a:bodyPr>
          <a:lstStyle/>
          <a:p>
            <a:r>
              <a:rPr lang="en-US" dirty="0"/>
              <a:t>We calculated the total </a:t>
            </a:r>
            <a:r>
              <a:rPr lang="en-US" dirty="0" err="1"/>
              <a:t>adspend</a:t>
            </a:r>
            <a:r>
              <a:rPr lang="en-US" dirty="0"/>
              <a:t> and total payouts consecutively which is the cost of the company</a:t>
            </a:r>
          </a:p>
        </p:txBody>
      </p:sp>
      <p:pic>
        <p:nvPicPr>
          <p:cNvPr id="7" name="Picture 6">
            <a:extLst>
              <a:ext uri="{FF2B5EF4-FFF2-40B4-BE49-F238E27FC236}">
                <a16:creationId xmlns:a16="http://schemas.microsoft.com/office/drawing/2014/main" id="{6F75ADEF-F7ED-4466-A763-AF98C0FA0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48" y="2546128"/>
            <a:ext cx="10465338" cy="4311872"/>
          </a:xfrm>
          <a:prstGeom prst="rect">
            <a:avLst/>
          </a:prstGeom>
        </p:spPr>
      </p:pic>
    </p:spTree>
    <p:extLst>
      <p:ext uri="{BB962C8B-B14F-4D97-AF65-F5344CB8AC3E}">
        <p14:creationId xmlns:p14="http://schemas.microsoft.com/office/powerpoint/2010/main" val="4087290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8F34-F271-401F-868A-3DEFC581624D}"/>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BDF40C55-041B-4F40-B0FC-D5F19FD4334D}"/>
              </a:ext>
            </a:extLst>
          </p:cNvPr>
          <p:cNvSpPr>
            <a:spLocks noGrp="1"/>
          </p:cNvSpPr>
          <p:nvPr>
            <p:ph idx="1"/>
          </p:nvPr>
        </p:nvSpPr>
        <p:spPr>
          <a:xfrm>
            <a:off x="1084082" y="1825625"/>
            <a:ext cx="10269718" cy="813880"/>
          </a:xfrm>
        </p:spPr>
        <p:txBody>
          <a:bodyPr>
            <a:normAutofit fontScale="77500" lnSpcReduction="20000"/>
          </a:bodyPr>
          <a:lstStyle/>
          <a:p>
            <a:r>
              <a:rPr lang="en-US" dirty="0"/>
              <a:t>From the trend of the average monthly revenue in </a:t>
            </a:r>
            <a:r>
              <a:rPr lang="en-US" dirty="0" err="1"/>
              <a:t>usd</a:t>
            </a:r>
            <a:r>
              <a:rPr lang="en-US" dirty="0"/>
              <a:t>, one can see that the company generated little revenue, thus putting the company in a loss of $105,016.00</a:t>
            </a:r>
          </a:p>
        </p:txBody>
      </p:sp>
      <p:pic>
        <p:nvPicPr>
          <p:cNvPr id="7" name="Picture 6">
            <a:extLst>
              <a:ext uri="{FF2B5EF4-FFF2-40B4-BE49-F238E27FC236}">
                <a16:creationId xmlns:a16="http://schemas.microsoft.com/office/drawing/2014/main" id="{AB145009-0EED-4109-831D-37020111B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72" y="2413556"/>
            <a:ext cx="10163088" cy="4377754"/>
          </a:xfrm>
          <a:prstGeom prst="rect">
            <a:avLst/>
          </a:prstGeom>
        </p:spPr>
      </p:pic>
    </p:spTree>
    <p:extLst>
      <p:ext uri="{BB962C8B-B14F-4D97-AF65-F5344CB8AC3E}">
        <p14:creationId xmlns:p14="http://schemas.microsoft.com/office/powerpoint/2010/main" val="82886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3E3E-CEC4-4A50-9E79-1CAA0FE3B4E4}"/>
              </a:ext>
            </a:extLst>
          </p:cNvPr>
          <p:cNvSpPr>
            <a:spLocks noGrp="1"/>
          </p:cNvSpPr>
          <p:nvPr>
            <p:ph type="title"/>
          </p:nvPr>
        </p:nvSpPr>
        <p:spPr/>
        <p:txBody>
          <a:bodyPr/>
          <a:lstStyle/>
          <a:p>
            <a:r>
              <a:rPr lang="en-US" b="1" u="sng" dirty="0">
                <a:solidFill>
                  <a:schemeClr val="tx2"/>
                </a:solidFill>
              </a:rPr>
              <a:t>INTRODUCTION</a:t>
            </a:r>
          </a:p>
        </p:txBody>
      </p:sp>
      <p:sp>
        <p:nvSpPr>
          <p:cNvPr id="3" name="Content Placeholder 2">
            <a:extLst>
              <a:ext uri="{FF2B5EF4-FFF2-40B4-BE49-F238E27FC236}">
                <a16:creationId xmlns:a16="http://schemas.microsoft.com/office/drawing/2014/main" id="{CC5C4BDB-E6A7-4259-8D57-A3A20A1CAD9C}"/>
              </a:ext>
            </a:extLst>
          </p:cNvPr>
          <p:cNvSpPr>
            <a:spLocks noGrp="1"/>
          </p:cNvSpPr>
          <p:nvPr>
            <p:ph idx="1"/>
          </p:nvPr>
        </p:nvSpPr>
        <p:spPr/>
        <p:txBody>
          <a:bodyPr>
            <a:normAutofit/>
          </a:bodyPr>
          <a:lstStyle/>
          <a:p>
            <a:pPr>
              <a:spcBef>
                <a:spcPts val="1400"/>
              </a:spcBef>
            </a:pPr>
            <a:r>
              <a:rPr lang="en-US" sz="2800" b="1" dirty="0">
                <a:solidFill>
                  <a:schemeClr val="accent3">
                    <a:lumMod val="25000"/>
                  </a:schemeClr>
                </a:solidFill>
                <a:latin typeface="Abadi"/>
              </a:rPr>
              <a:t>Project background and context</a:t>
            </a:r>
          </a:p>
          <a:p>
            <a:pPr marL="0" indent="0">
              <a:spcBef>
                <a:spcPts val="1400"/>
              </a:spcBef>
              <a:buNone/>
            </a:pPr>
            <a:r>
              <a:rPr lang="en-US" sz="2800" dirty="0">
                <a:solidFill>
                  <a:schemeClr val="accent3">
                    <a:lumMod val="25000"/>
                  </a:schemeClr>
                </a:solidFill>
                <a:latin typeface="Abadi"/>
              </a:rPr>
              <a:t> The aim of this project is to give a financial overview of the company and the user acquisition process with four datasets given </a:t>
            </a:r>
            <a:r>
              <a:rPr lang="en-US" dirty="0">
                <a:solidFill>
                  <a:schemeClr val="accent3">
                    <a:lumMod val="25000"/>
                  </a:schemeClr>
                </a:solidFill>
                <a:latin typeface="Abadi"/>
              </a:rPr>
              <a:t>Installs, </a:t>
            </a:r>
            <a:r>
              <a:rPr lang="en-US" dirty="0" err="1">
                <a:solidFill>
                  <a:schemeClr val="accent3">
                    <a:lumMod val="25000"/>
                  </a:schemeClr>
                </a:solidFill>
                <a:latin typeface="Abadi"/>
              </a:rPr>
              <a:t>Adspend</a:t>
            </a:r>
            <a:r>
              <a:rPr lang="en-US" dirty="0">
                <a:solidFill>
                  <a:schemeClr val="accent3">
                    <a:lumMod val="25000"/>
                  </a:schemeClr>
                </a:solidFill>
                <a:latin typeface="Abadi"/>
              </a:rPr>
              <a:t>, Payouts, and Revenue</a:t>
            </a:r>
            <a:r>
              <a:rPr lang="en-US" sz="2800" dirty="0">
                <a:solidFill>
                  <a:schemeClr val="accent3">
                    <a:lumMod val="25000"/>
                  </a:schemeClr>
                </a:solidFill>
                <a:latin typeface="Abadi"/>
              </a:rPr>
              <a:t>. </a:t>
            </a:r>
          </a:p>
          <a:p>
            <a:pPr>
              <a:spcBef>
                <a:spcPts val="1400"/>
              </a:spcBef>
            </a:pPr>
            <a:r>
              <a:rPr lang="en-US" sz="2800" b="1" dirty="0">
                <a:solidFill>
                  <a:schemeClr val="accent3">
                    <a:lumMod val="25000"/>
                  </a:schemeClr>
                </a:solidFill>
                <a:latin typeface="Abadi"/>
              </a:rPr>
              <a:t>Problems </a:t>
            </a:r>
            <a:r>
              <a:rPr lang="en-US" b="1" dirty="0">
                <a:solidFill>
                  <a:schemeClr val="accent3">
                    <a:lumMod val="25000"/>
                  </a:schemeClr>
                </a:solidFill>
                <a:latin typeface="Abadi"/>
              </a:rPr>
              <a:t>we</a:t>
            </a:r>
            <a:r>
              <a:rPr lang="en-US" sz="2800" b="1" dirty="0">
                <a:solidFill>
                  <a:schemeClr val="accent3">
                    <a:lumMod val="25000"/>
                  </a:schemeClr>
                </a:solidFill>
                <a:latin typeface="Abadi"/>
              </a:rPr>
              <a:t> want to find answers</a:t>
            </a:r>
          </a:p>
          <a:p>
            <a:pPr marL="0" indent="0">
              <a:spcBef>
                <a:spcPts val="1400"/>
              </a:spcBef>
              <a:buNone/>
            </a:pPr>
            <a:r>
              <a:rPr lang="en-US" sz="2800" dirty="0">
                <a:solidFill>
                  <a:schemeClr val="accent3">
                    <a:lumMod val="25000"/>
                  </a:schemeClr>
                </a:solidFill>
                <a:latin typeface="Abadi"/>
              </a:rPr>
              <a:t>-  The Financial situation of the company</a:t>
            </a:r>
          </a:p>
          <a:p>
            <a:pPr marL="0" indent="0">
              <a:spcBef>
                <a:spcPts val="1400"/>
              </a:spcBef>
              <a:buNone/>
            </a:pPr>
            <a:r>
              <a:rPr lang="en-US" sz="2800" dirty="0">
                <a:solidFill>
                  <a:schemeClr val="accent3">
                    <a:lumMod val="25000"/>
                  </a:schemeClr>
                </a:solidFill>
                <a:latin typeface="Abadi"/>
              </a:rPr>
              <a:t>-  The user acquisition and conversion rate</a:t>
            </a:r>
          </a:p>
          <a:p>
            <a:pPr marL="0" indent="0">
              <a:spcBef>
                <a:spcPts val="1400"/>
              </a:spcBef>
              <a:buNone/>
            </a:pPr>
            <a:endParaRPr lang="en-US" sz="2800" dirty="0">
              <a:solidFill>
                <a:schemeClr val="accent3">
                  <a:lumMod val="25000"/>
                </a:schemeClr>
              </a:solidFill>
              <a:latin typeface="Abadi"/>
            </a:endParaRPr>
          </a:p>
          <a:p>
            <a:pPr marL="0" indent="0">
              <a:buNone/>
            </a:pPr>
            <a:endParaRPr lang="en-US" dirty="0"/>
          </a:p>
        </p:txBody>
      </p:sp>
    </p:spTree>
    <p:extLst>
      <p:ext uri="{BB962C8B-B14F-4D97-AF65-F5344CB8AC3E}">
        <p14:creationId xmlns:p14="http://schemas.microsoft.com/office/powerpoint/2010/main" val="419365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75CC-F678-4B0B-B947-63732AA51E8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CC58A448-8B71-4848-9B0F-B06ED1099BCB}"/>
              </a:ext>
            </a:extLst>
          </p:cNvPr>
          <p:cNvSpPr>
            <a:spLocks noGrp="1"/>
          </p:cNvSpPr>
          <p:nvPr>
            <p:ph idx="1"/>
          </p:nvPr>
        </p:nvSpPr>
        <p:spPr>
          <a:xfrm>
            <a:off x="1008668" y="1825625"/>
            <a:ext cx="10345132" cy="1002416"/>
          </a:xfrm>
        </p:spPr>
        <p:txBody>
          <a:bodyPr>
            <a:normAutofit fontScale="92500" lnSpcReduction="20000"/>
          </a:bodyPr>
          <a:lstStyle/>
          <a:p>
            <a:r>
              <a:rPr lang="en-US" dirty="0"/>
              <a:t>We calculated some key performance indicators of the company to know about the user acquisition processes. Here we calculated the return on </a:t>
            </a:r>
            <a:r>
              <a:rPr lang="en-US" dirty="0" err="1"/>
              <a:t>adspend</a:t>
            </a:r>
            <a:r>
              <a:rPr lang="en-US" dirty="0"/>
              <a:t>(ROAS), and average revenue per user(ARPU).</a:t>
            </a:r>
          </a:p>
        </p:txBody>
      </p:sp>
      <p:pic>
        <p:nvPicPr>
          <p:cNvPr id="7" name="Picture 6">
            <a:extLst>
              <a:ext uri="{FF2B5EF4-FFF2-40B4-BE49-F238E27FC236}">
                <a16:creationId xmlns:a16="http://schemas.microsoft.com/office/drawing/2014/main" id="{79CDBC86-5A7A-432A-B1EC-39B551BD2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105" y="2828041"/>
            <a:ext cx="9113370" cy="3732721"/>
          </a:xfrm>
          <a:prstGeom prst="rect">
            <a:avLst/>
          </a:prstGeom>
        </p:spPr>
      </p:pic>
    </p:spTree>
    <p:extLst>
      <p:ext uri="{BB962C8B-B14F-4D97-AF65-F5344CB8AC3E}">
        <p14:creationId xmlns:p14="http://schemas.microsoft.com/office/powerpoint/2010/main" val="225127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7014-DB5E-4CB6-8CEB-E0FE73DC737C}"/>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A573AAF5-4A64-44B7-853A-6FD4DD33C77D}"/>
              </a:ext>
            </a:extLst>
          </p:cNvPr>
          <p:cNvSpPr>
            <a:spLocks noGrp="1"/>
          </p:cNvSpPr>
          <p:nvPr>
            <p:ph idx="1"/>
          </p:nvPr>
        </p:nvSpPr>
        <p:spPr>
          <a:xfrm>
            <a:off x="838200" y="1825625"/>
            <a:ext cx="10515600" cy="587637"/>
          </a:xfrm>
        </p:spPr>
        <p:txBody>
          <a:bodyPr/>
          <a:lstStyle/>
          <a:p>
            <a:r>
              <a:rPr lang="en-US" dirty="0"/>
              <a:t>Then we calculated the average revenue per paying user (ARPPU).</a:t>
            </a:r>
          </a:p>
        </p:txBody>
      </p:sp>
      <p:pic>
        <p:nvPicPr>
          <p:cNvPr id="7" name="Picture 6">
            <a:extLst>
              <a:ext uri="{FF2B5EF4-FFF2-40B4-BE49-F238E27FC236}">
                <a16:creationId xmlns:a16="http://schemas.microsoft.com/office/drawing/2014/main" id="{29A5395B-05B6-4BE7-9211-88C7619F0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25" y="2650707"/>
            <a:ext cx="11689879" cy="2515182"/>
          </a:xfrm>
          <a:prstGeom prst="rect">
            <a:avLst/>
          </a:prstGeom>
        </p:spPr>
      </p:pic>
    </p:spTree>
    <p:extLst>
      <p:ext uri="{BB962C8B-B14F-4D97-AF65-F5344CB8AC3E}">
        <p14:creationId xmlns:p14="http://schemas.microsoft.com/office/powerpoint/2010/main" val="260176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DB4-9655-496B-9C91-6E86F513ABEA}"/>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9E860B34-C377-4340-A6F3-2CFC1243EE9A}"/>
              </a:ext>
            </a:extLst>
          </p:cNvPr>
          <p:cNvSpPr>
            <a:spLocks noGrp="1"/>
          </p:cNvSpPr>
          <p:nvPr>
            <p:ph idx="1"/>
          </p:nvPr>
        </p:nvSpPr>
        <p:spPr>
          <a:xfrm>
            <a:off x="942680" y="1825625"/>
            <a:ext cx="10411120" cy="1058977"/>
          </a:xfrm>
        </p:spPr>
        <p:txBody>
          <a:bodyPr>
            <a:normAutofit fontScale="92500"/>
          </a:bodyPr>
          <a:lstStyle/>
          <a:p>
            <a:r>
              <a:rPr lang="en-US" dirty="0"/>
              <a:t>The return on investment (ROI) was calculated and also the cost per install (CPI) given the amount the company spent on ads and payouts.</a:t>
            </a:r>
          </a:p>
        </p:txBody>
      </p:sp>
      <p:pic>
        <p:nvPicPr>
          <p:cNvPr id="7" name="Picture 6">
            <a:extLst>
              <a:ext uri="{FF2B5EF4-FFF2-40B4-BE49-F238E27FC236}">
                <a16:creationId xmlns:a16="http://schemas.microsoft.com/office/drawing/2014/main" id="{A0F427BF-557C-4871-A8C5-ECF29B28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93902"/>
            <a:ext cx="10389134" cy="4102311"/>
          </a:xfrm>
          <a:prstGeom prst="rect">
            <a:avLst/>
          </a:prstGeom>
        </p:spPr>
      </p:pic>
    </p:spTree>
    <p:extLst>
      <p:ext uri="{BB962C8B-B14F-4D97-AF65-F5344CB8AC3E}">
        <p14:creationId xmlns:p14="http://schemas.microsoft.com/office/powerpoint/2010/main" val="3107244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EDB8-A61E-49D9-8941-2AF29119C257}"/>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F36E0872-DA4D-4109-8F16-E2A1F3994F87}"/>
              </a:ext>
            </a:extLst>
          </p:cNvPr>
          <p:cNvSpPr>
            <a:spLocks noGrp="1"/>
          </p:cNvSpPr>
          <p:nvPr>
            <p:ph idx="1"/>
          </p:nvPr>
        </p:nvSpPr>
        <p:spPr>
          <a:xfrm>
            <a:off x="904972" y="1825625"/>
            <a:ext cx="10448827" cy="1124965"/>
          </a:xfrm>
        </p:spPr>
        <p:txBody>
          <a:bodyPr>
            <a:normAutofit fontScale="85000" lnSpcReduction="10000"/>
          </a:bodyPr>
          <a:lstStyle/>
          <a:p>
            <a:r>
              <a:rPr lang="en-US" dirty="0"/>
              <a:t>We calculated the Lifetime Value of the installers(LTV) and also the Conversion Rate of our Ads. The conversion rate was very low which is expected because we were only reaching a very few of our installers with our ads.</a:t>
            </a:r>
          </a:p>
        </p:txBody>
      </p:sp>
      <p:pic>
        <p:nvPicPr>
          <p:cNvPr id="7" name="Picture 6">
            <a:extLst>
              <a:ext uri="{FF2B5EF4-FFF2-40B4-BE49-F238E27FC236}">
                <a16:creationId xmlns:a16="http://schemas.microsoft.com/office/drawing/2014/main" id="{BCD1BBDB-3040-4126-99F7-53A162EDB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72" y="2950590"/>
            <a:ext cx="10484389" cy="3416476"/>
          </a:xfrm>
          <a:prstGeom prst="rect">
            <a:avLst/>
          </a:prstGeom>
        </p:spPr>
      </p:pic>
    </p:spTree>
    <p:extLst>
      <p:ext uri="{BB962C8B-B14F-4D97-AF65-F5344CB8AC3E}">
        <p14:creationId xmlns:p14="http://schemas.microsoft.com/office/powerpoint/2010/main" val="128013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002-5614-4CE6-A2B5-29E931BD792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134E74E3-D390-4AC6-A8A1-B997787881FC}"/>
              </a:ext>
            </a:extLst>
          </p:cNvPr>
          <p:cNvSpPr>
            <a:spLocks noGrp="1"/>
          </p:cNvSpPr>
          <p:nvPr>
            <p:ph idx="1"/>
          </p:nvPr>
        </p:nvSpPr>
        <p:spPr>
          <a:xfrm>
            <a:off x="980388" y="1825625"/>
            <a:ext cx="10373412" cy="625344"/>
          </a:xfrm>
        </p:spPr>
        <p:txBody>
          <a:bodyPr>
            <a:normAutofit fontScale="85000" lnSpcReduction="20000"/>
          </a:bodyPr>
          <a:lstStyle/>
          <a:p>
            <a:r>
              <a:rPr lang="en-US" dirty="0"/>
              <a:t>We calculated the retention rate and churn rate of our installers and found out that we are retaining none of our installers.  </a:t>
            </a:r>
          </a:p>
        </p:txBody>
      </p:sp>
      <p:pic>
        <p:nvPicPr>
          <p:cNvPr id="11" name="Picture 10">
            <a:extLst>
              <a:ext uri="{FF2B5EF4-FFF2-40B4-BE49-F238E27FC236}">
                <a16:creationId xmlns:a16="http://schemas.microsoft.com/office/drawing/2014/main" id="{69C971BB-8562-41EE-8BE3-5A267975B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43" y="2450969"/>
            <a:ext cx="7163168" cy="4273770"/>
          </a:xfrm>
          <a:prstGeom prst="rect">
            <a:avLst/>
          </a:prstGeom>
        </p:spPr>
      </p:pic>
      <p:pic>
        <p:nvPicPr>
          <p:cNvPr id="13" name="Picture 12">
            <a:extLst>
              <a:ext uri="{FF2B5EF4-FFF2-40B4-BE49-F238E27FC236}">
                <a16:creationId xmlns:a16="http://schemas.microsoft.com/office/drawing/2014/main" id="{4D517885-CD18-4E26-A7DF-FCB68F9D7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211" y="3702377"/>
            <a:ext cx="4023831" cy="1246058"/>
          </a:xfrm>
          <a:prstGeom prst="rect">
            <a:avLst/>
          </a:prstGeom>
        </p:spPr>
      </p:pic>
    </p:spTree>
    <p:extLst>
      <p:ext uri="{BB962C8B-B14F-4D97-AF65-F5344CB8AC3E}">
        <p14:creationId xmlns:p14="http://schemas.microsoft.com/office/powerpoint/2010/main" val="2892816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1D51-5470-4101-825A-7862D95E13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0F778B-91E1-40BB-8F34-1379D41A5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2712"/>
          </a:xfrm>
        </p:spPr>
      </p:pic>
    </p:spTree>
    <p:extLst>
      <p:ext uri="{BB962C8B-B14F-4D97-AF65-F5344CB8AC3E}">
        <p14:creationId xmlns:p14="http://schemas.microsoft.com/office/powerpoint/2010/main" val="1556140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C2B1-2028-4F7B-8ADA-63AF24CC923B}"/>
              </a:ext>
            </a:extLst>
          </p:cNvPr>
          <p:cNvSpPr>
            <a:spLocks noGrp="1"/>
          </p:cNvSpPr>
          <p:nvPr>
            <p:ph type="title"/>
          </p:nvPr>
        </p:nvSpPr>
        <p:spPr/>
        <p:txBody>
          <a:bodyPr/>
          <a:lstStyle/>
          <a:p>
            <a:r>
              <a:rPr lang="en-US" b="1" u="sng" dirty="0">
                <a:solidFill>
                  <a:schemeClr val="tx2"/>
                </a:solidFill>
              </a:rPr>
              <a:t>CONCLUSION</a:t>
            </a:r>
          </a:p>
        </p:txBody>
      </p:sp>
      <p:sp>
        <p:nvSpPr>
          <p:cNvPr id="3" name="Content Placeholder 2">
            <a:extLst>
              <a:ext uri="{FF2B5EF4-FFF2-40B4-BE49-F238E27FC236}">
                <a16:creationId xmlns:a16="http://schemas.microsoft.com/office/drawing/2014/main" id="{9F1C918A-0C26-49BB-AB47-1FE59138FF6D}"/>
              </a:ext>
            </a:extLst>
          </p:cNvPr>
          <p:cNvSpPr>
            <a:spLocks noGrp="1"/>
          </p:cNvSpPr>
          <p:nvPr>
            <p:ph idx="1"/>
          </p:nvPr>
        </p:nvSpPr>
        <p:spPr/>
        <p:txBody>
          <a:bodyPr/>
          <a:lstStyle/>
          <a:p>
            <a:r>
              <a:rPr lang="en-US" dirty="0"/>
              <a:t>The revenue database should be properly checked for the huge amount of duplicates found in the dataset</a:t>
            </a:r>
          </a:p>
          <a:p>
            <a:r>
              <a:rPr lang="en-US" dirty="0"/>
              <a:t>Our user acquisition strategy is very poor yielding only a 15.5% conversion rate and a -79% in return on investment.</a:t>
            </a:r>
          </a:p>
          <a:p>
            <a:r>
              <a:rPr lang="en-US" dirty="0"/>
              <a:t>We are not reaching our target installers (most installs) through the designated ad strategy in place.</a:t>
            </a:r>
          </a:p>
          <a:p>
            <a:r>
              <a:rPr lang="en-US" dirty="0"/>
              <a:t>The company is not retaining any of its former users and thus has a very low lifetime value.</a:t>
            </a:r>
          </a:p>
          <a:p>
            <a:endParaRPr lang="en-US" dirty="0"/>
          </a:p>
        </p:txBody>
      </p:sp>
    </p:spTree>
    <p:extLst>
      <p:ext uri="{BB962C8B-B14F-4D97-AF65-F5344CB8AC3E}">
        <p14:creationId xmlns:p14="http://schemas.microsoft.com/office/powerpoint/2010/main" val="62453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E480-9548-4E95-9D6F-AF43959EC17B}"/>
              </a:ext>
            </a:extLst>
          </p:cNvPr>
          <p:cNvSpPr>
            <a:spLocks noGrp="1"/>
          </p:cNvSpPr>
          <p:nvPr>
            <p:ph type="title"/>
          </p:nvPr>
        </p:nvSpPr>
        <p:spPr/>
        <p:txBody>
          <a:bodyPr/>
          <a:lstStyle/>
          <a:p>
            <a:r>
              <a:rPr lang="en-US" b="1" dirty="0">
                <a:solidFill>
                  <a:schemeClr val="tx2"/>
                </a:solidFill>
              </a:rPr>
              <a:t>Recommendation</a:t>
            </a:r>
          </a:p>
        </p:txBody>
      </p:sp>
      <p:sp>
        <p:nvSpPr>
          <p:cNvPr id="3" name="Content Placeholder 2">
            <a:extLst>
              <a:ext uri="{FF2B5EF4-FFF2-40B4-BE49-F238E27FC236}">
                <a16:creationId xmlns:a16="http://schemas.microsoft.com/office/drawing/2014/main" id="{5FE6692A-C8EC-45E2-8A2D-0E112E7A6D52}"/>
              </a:ext>
            </a:extLst>
          </p:cNvPr>
          <p:cNvSpPr>
            <a:spLocks noGrp="1"/>
          </p:cNvSpPr>
          <p:nvPr>
            <p:ph idx="1"/>
          </p:nvPr>
        </p:nvSpPr>
        <p:spPr>
          <a:xfrm>
            <a:off x="622169" y="1825624"/>
            <a:ext cx="10731631" cy="4433773"/>
          </a:xfrm>
        </p:spPr>
        <p:txBody>
          <a:bodyPr>
            <a:normAutofit fontScale="70000" lnSpcReduction="20000"/>
          </a:bodyPr>
          <a:lstStyle/>
          <a:p>
            <a:r>
              <a:rPr lang="en-US" sz="2600" dirty="0"/>
              <a:t>First the company needs to improve its retention rate by attaching loyalty bonuses to the installed apps. For example, if a person who uses the app refers a friend, he gets some coins.</a:t>
            </a:r>
          </a:p>
          <a:p>
            <a:r>
              <a:rPr lang="en-US" sz="2600" dirty="0"/>
              <a:t>Collaborate and partner with other companies to expand the reach of the app.</a:t>
            </a:r>
          </a:p>
          <a:p>
            <a:r>
              <a:rPr lang="en-GB" sz="2600" dirty="0"/>
              <a:t>Optimizing the user experience by providing a smooth, intuitive, and enjoyable gameplay experience can significantly impact retention, especially for device </a:t>
            </a:r>
            <a:r>
              <a:rPr lang="en-GB" sz="2600" dirty="0" err="1"/>
              <a:t>os</a:t>
            </a:r>
            <a:r>
              <a:rPr lang="en-GB" sz="2600" dirty="0"/>
              <a:t> versions 11, 12, and 10.</a:t>
            </a:r>
            <a:endParaRPr lang="en-US" sz="2600" dirty="0"/>
          </a:p>
          <a:p>
            <a:r>
              <a:rPr lang="en-US" sz="2600" dirty="0"/>
              <a:t>While using the app the company can incorporate in-app advertisement, so if an installer watches a video he gets some coins. This can help generate revenue.</a:t>
            </a:r>
          </a:p>
          <a:p>
            <a:r>
              <a:rPr lang="en-US" sz="2600" dirty="0"/>
              <a:t>Incorporate social and community features in apps such as multiplayer modes or leaderboards can build the engagement of the apps</a:t>
            </a:r>
          </a:p>
          <a:p>
            <a:r>
              <a:rPr lang="en-US" sz="2600" dirty="0"/>
              <a:t>Ads across other </a:t>
            </a:r>
            <a:r>
              <a:rPr lang="en-US" sz="2600" dirty="0" err="1"/>
              <a:t>App_id</a:t>
            </a:r>
            <a:r>
              <a:rPr lang="en-US" sz="2600" dirty="0"/>
              <a:t> except 174, 121, and 94 should be tremendously reduced and Ads focus should be on these stated App/</a:t>
            </a:r>
            <a:r>
              <a:rPr lang="en-US" sz="2600" dirty="0" err="1"/>
              <a:t>Client_id</a:t>
            </a:r>
            <a:r>
              <a:rPr lang="en-US" sz="2600" dirty="0"/>
              <a:t>.</a:t>
            </a:r>
          </a:p>
          <a:p>
            <a:r>
              <a:rPr lang="en-US" sz="2600" dirty="0"/>
              <a:t>Budget for Ads on </a:t>
            </a:r>
            <a:r>
              <a:rPr lang="en-US" sz="2600" dirty="0" err="1"/>
              <a:t>network_id</a:t>
            </a:r>
            <a:r>
              <a:rPr lang="en-US" sz="2600" dirty="0"/>
              <a:t> 10 should be allocated to </a:t>
            </a:r>
            <a:r>
              <a:rPr lang="en-US" sz="2600" dirty="0" err="1"/>
              <a:t>network_id</a:t>
            </a:r>
            <a:r>
              <a:rPr lang="en-US" sz="2600" dirty="0"/>
              <a:t> 26</a:t>
            </a:r>
          </a:p>
          <a:p>
            <a:r>
              <a:rPr lang="en-US" sz="2600" dirty="0"/>
              <a:t>Ads should be more focused on </a:t>
            </a:r>
            <a:r>
              <a:rPr lang="en-US" sz="2600" dirty="0" err="1"/>
              <a:t>country_id</a:t>
            </a:r>
            <a:r>
              <a:rPr lang="en-US" sz="2600" dirty="0"/>
              <a:t> 1 and about half the budget used for </a:t>
            </a:r>
            <a:r>
              <a:rPr lang="en-US" sz="2600" dirty="0" err="1"/>
              <a:t>country_id</a:t>
            </a:r>
            <a:r>
              <a:rPr lang="en-US" sz="2600" dirty="0"/>
              <a:t> 1 allocated to </a:t>
            </a:r>
            <a:r>
              <a:rPr lang="en-US" sz="2600" dirty="0" err="1"/>
              <a:t>country_id</a:t>
            </a:r>
            <a:r>
              <a:rPr lang="en-US" sz="2600" dirty="0"/>
              <a:t> 109</a:t>
            </a:r>
          </a:p>
          <a:p>
            <a:r>
              <a:rPr lang="en-US" sz="2600" dirty="0"/>
              <a:t>Excellent customer service should be provided to users of our app to improve the retention rate</a:t>
            </a:r>
          </a:p>
          <a:p>
            <a:r>
              <a:rPr lang="en-US" sz="2600" dirty="0"/>
              <a:t>A/B testing should be used with marketing and ads campaigns.</a:t>
            </a:r>
          </a:p>
        </p:txBody>
      </p:sp>
    </p:spTree>
    <p:extLst>
      <p:ext uri="{BB962C8B-B14F-4D97-AF65-F5344CB8AC3E}">
        <p14:creationId xmlns:p14="http://schemas.microsoft.com/office/powerpoint/2010/main" val="2771464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91C0-7CD9-4AC9-9A77-93A768FDD0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773B87-AF12-4C6C-90CC-AD750502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9537" cy="6859385"/>
          </a:xfrm>
        </p:spPr>
      </p:pic>
    </p:spTree>
    <p:extLst>
      <p:ext uri="{BB962C8B-B14F-4D97-AF65-F5344CB8AC3E}">
        <p14:creationId xmlns:p14="http://schemas.microsoft.com/office/powerpoint/2010/main" val="1219223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28F4-FA2A-46F8-A767-D338DECDA3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B75D68-6E8C-47DF-BDFD-BEAB04D95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8"/>
            <a:ext cx="12192000" cy="6855323"/>
          </a:xfrm>
        </p:spPr>
      </p:pic>
    </p:spTree>
    <p:extLst>
      <p:ext uri="{BB962C8B-B14F-4D97-AF65-F5344CB8AC3E}">
        <p14:creationId xmlns:p14="http://schemas.microsoft.com/office/powerpoint/2010/main" val="386063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86D2-B542-4C6A-8200-8CA7CE132A42}"/>
              </a:ext>
            </a:extLst>
          </p:cNvPr>
          <p:cNvSpPr>
            <a:spLocks noGrp="1"/>
          </p:cNvSpPr>
          <p:nvPr>
            <p:ph type="title"/>
          </p:nvPr>
        </p:nvSpPr>
        <p:spPr/>
        <p:txBody>
          <a:bodyPr/>
          <a:lstStyle/>
          <a:p>
            <a:r>
              <a:rPr lang="en-US" b="1" u="sng" dirty="0">
                <a:solidFill>
                  <a:schemeClr val="tx2"/>
                </a:solidFill>
              </a:rPr>
              <a:t>METHODOLOGY</a:t>
            </a:r>
          </a:p>
        </p:txBody>
      </p:sp>
      <p:sp>
        <p:nvSpPr>
          <p:cNvPr id="3" name="Content Placeholder 2">
            <a:extLst>
              <a:ext uri="{FF2B5EF4-FFF2-40B4-BE49-F238E27FC236}">
                <a16:creationId xmlns:a16="http://schemas.microsoft.com/office/drawing/2014/main" id="{07D2EB24-CB27-4516-BD8A-67C5EE41ED07}"/>
              </a:ext>
            </a:extLst>
          </p:cNvPr>
          <p:cNvSpPr>
            <a:spLocks noGrp="1"/>
          </p:cNvSpPr>
          <p:nvPr>
            <p:ph idx="1"/>
          </p:nvPr>
        </p:nvSpPr>
        <p:spPr/>
        <p:txBody>
          <a:bodyPr>
            <a:normAutofit fontScale="92500" lnSpcReduction="20000"/>
          </a:bodyPr>
          <a:lstStyle/>
          <a:p>
            <a:r>
              <a:rPr lang="en-US" b="1" dirty="0">
                <a:solidFill>
                  <a:schemeClr val="accent3">
                    <a:lumMod val="25000"/>
                  </a:schemeClr>
                </a:solidFill>
                <a:latin typeface="Abadi"/>
                <a:cs typeface="Times New Roman"/>
              </a:rPr>
              <a:t>Summary of methodologies</a:t>
            </a:r>
          </a:p>
          <a:p>
            <a:pPr marL="0" indent="0">
              <a:lnSpc>
                <a:spcPct val="100000"/>
              </a:lnSpc>
              <a:spcBef>
                <a:spcPts val="1400"/>
              </a:spcBef>
              <a:buNone/>
            </a:pPr>
            <a:r>
              <a:rPr lang="en-US" dirty="0">
                <a:solidFill>
                  <a:schemeClr val="accent3">
                    <a:lumMod val="25000"/>
                  </a:schemeClr>
                </a:solidFill>
                <a:latin typeface="Abadi"/>
                <a:cs typeface="Times New Roman"/>
              </a:rPr>
              <a:t>    - Data Wrangling and Cleaning</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with Data Visualization</a:t>
            </a:r>
          </a:p>
          <a:p>
            <a:pPr marL="0" indent="0">
              <a:lnSpc>
                <a:spcPct val="100000"/>
              </a:lnSpc>
              <a:spcBef>
                <a:spcPts val="1400"/>
              </a:spcBef>
              <a:buNone/>
            </a:pPr>
            <a:endParaRPr lang="en-US" dirty="0">
              <a:solidFill>
                <a:schemeClr val="accent3">
                  <a:lumMod val="25000"/>
                </a:schemeClr>
              </a:solidFill>
              <a:latin typeface="Abadi"/>
              <a:cs typeface="Times New Roman"/>
            </a:endParaRPr>
          </a:p>
          <a:p>
            <a:pPr>
              <a:lnSpc>
                <a:spcPct val="100000"/>
              </a:lnSpc>
              <a:spcBef>
                <a:spcPts val="1400"/>
              </a:spcBef>
            </a:pPr>
            <a:r>
              <a:rPr lang="en-US" b="1" dirty="0">
                <a:solidFill>
                  <a:schemeClr val="accent3">
                    <a:lumMod val="25000"/>
                  </a:schemeClr>
                </a:solidFill>
                <a:latin typeface="Abadi"/>
                <a:cs typeface="Times New Roman"/>
              </a:rPr>
              <a:t>Summary of all results</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Summary of Results</a:t>
            </a:r>
          </a:p>
          <a:p>
            <a:pPr>
              <a:buFontTx/>
              <a:buChar char="-"/>
            </a:pPr>
            <a:endParaRPr lang="en-US" dirty="0"/>
          </a:p>
          <a:p>
            <a:pPr>
              <a:buFontTx/>
              <a:buChar char="-"/>
            </a:pPr>
            <a:r>
              <a:rPr lang="en-US" dirty="0"/>
              <a:t>The link to the repository for the  analysis:</a:t>
            </a:r>
          </a:p>
          <a:p>
            <a:pPr marL="0" indent="0">
              <a:buNone/>
            </a:pPr>
            <a:r>
              <a:rPr lang="en-US" sz="2400" dirty="0">
                <a:solidFill>
                  <a:srgbClr val="0000FF"/>
                </a:solidFill>
              </a:rPr>
              <a:t>https://github.com/Believened/JustDice/blob/main/JustDice.ipynb</a:t>
            </a:r>
          </a:p>
          <a:p>
            <a:pPr marL="0" indent="0">
              <a:buNone/>
            </a:pPr>
            <a:endParaRPr lang="en-US" sz="2400" dirty="0"/>
          </a:p>
        </p:txBody>
      </p:sp>
    </p:spTree>
    <p:extLst>
      <p:ext uri="{BB962C8B-B14F-4D97-AF65-F5344CB8AC3E}">
        <p14:creationId xmlns:p14="http://schemas.microsoft.com/office/powerpoint/2010/main" val="109316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17F2-0FAD-4636-A927-79A5ECDF5683}"/>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50437491-287A-47F9-8B6D-2E09515F3963}"/>
              </a:ext>
            </a:extLst>
          </p:cNvPr>
          <p:cNvSpPr>
            <a:spLocks noGrp="1"/>
          </p:cNvSpPr>
          <p:nvPr>
            <p:ph idx="1"/>
          </p:nvPr>
        </p:nvSpPr>
        <p:spPr/>
        <p:txBody>
          <a:bodyPr>
            <a:normAutofit/>
          </a:bodyPr>
          <a:lstStyle/>
          <a:p>
            <a:r>
              <a:rPr lang="en-US" dirty="0"/>
              <a:t>The company’s undocumented data was collected from the GitHub repository given, and the content was downloaded. </a:t>
            </a:r>
          </a:p>
          <a:p>
            <a:r>
              <a:rPr lang="en-US" dirty="0"/>
              <a:t>The data was read into pandas’ data frames</a:t>
            </a:r>
          </a:p>
          <a:p>
            <a:r>
              <a:rPr lang="en-US" dirty="0"/>
              <a:t>The data was thoroughly looked through</a:t>
            </a:r>
          </a:p>
          <a:p>
            <a:r>
              <a:rPr lang="en-US" dirty="0"/>
              <a:t>I checked for missing values and duplicates</a:t>
            </a:r>
          </a:p>
          <a:p>
            <a:r>
              <a:rPr lang="en-US" dirty="0"/>
              <a:t>All duplicates were dropped </a:t>
            </a:r>
          </a:p>
          <a:p>
            <a:r>
              <a:rPr lang="en-US" dirty="0"/>
              <a:t>Fields were assigned to the right data types</a:t>
            </a:r>
          </a:p>
          <a:p>
            <a:r>
              <a:rPr lang="en-US" dirty="0"/>
              <a:t>Outliers were removed to ensure the data was not skewed.</a:t>
            </a:r>
          </a:p>
          <a:p>
            <a:pPr marL="0" indent="0">
              <a:buNone/>
            </a:pPr>
            <a:endParaRPr lang="en-US" dirty="0"/>
          </a:p>
          <a:p>
            <a:endParaRPr lang="en-US" dirty="0"/>
          </a:p>
        </p:txBody>
      </p:sp>
    </p:spTree>
    <p:extLst>
      <p:ext uri="{BB962C8B-B14F-4D97-AF65-F5344CB8AC3E}">
        <p14:creationId xmlns:p14="http://schemas.microsoft.com/office/powerpoint/2010/main" val="212829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BBF7-EB6A-4B70-A3A9-85C16C0E813F}"/>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BB05800-D506-42AA-9FE1-D7192516B9DB}"/>
              </a:ext>
            </a:extLst>
          </p:cNvPr>
          <p:cNvSpPr>
            <a:spLocks noGrp="1"/>
          </p:cNvSpPr>
          <p:nvPr>
            <p:ph idx="1"/>
          </p:nvPr>
        </p:nvSpPr>
        <p:spPr/>
        <p:txBody>
          <a:bodyPr/>
          <a:lstStyle/>
          <a:p>
            <a:r>
              <a:rPr lang="en-US" dirty="0"/>
              <a:t>The data were read into </a:t>
            </a:r>
            <a:r>
              <a:rPr lang="en-US" dirty="0" err="1"/>
              <a:t>dataframes</a:t>
            </a:r>
            <a:r>
              <a:rPr lang="en-US" dirty="0"/>
              <a:t> with pandas</a:t>
            </a:r>
          </a:p>
        </p:txBody>
      </p:sp>
      <p:pic>
        <p:nvPicPr>
          <p:cNvPr id="5" name="Picture 4">
            <a:extLst>
              <a:ext uri="{FF2B5EF4-FFF2-40B4-BE49-F238E27FC236}">
                <a16:creationId xmlns:a16="http://schemas.microsoft.com/office/drawing/2014/main" id="{A4060D13-0E04-4DAD-8C48-28FC4BA7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8281"/>
            <a:ext cx="10236726" cy="3340272"/>
          </a:xfrm>
          <a:prstGeom prst="rect">
            <a:avLst/>
          </a:prstGeom>
        </p:spPr>
      </p:pic>
    </p:spTree>
    <p:extLst>
      <p:ext uri="{BB962C8B-B14F-4D97-AF65-F5344CB8AC3E}">
        <p14:creationId xmlns:p14="http://schemas.microsoft.com/office/powerpoint/2010/main" val="236140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DA36-B107-4542-A680-CAE189DF1FF8}"/>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F6D7693-92EF-4EE0-8D85-6616C225C739}"/>
              </a:ext>
            </a:extLst>
          </p:cNvPr>
          <p:cNvSpPr>
            <a:spLocks noGrp="1"/>
          </p:cNvSpPr>
          <p:nvPr>
            <p:ph idx="1"/>
          </p:nvPr>
        </p:nvSpPr>
        <p:spPr/>
        <p:txBody>
          <a:bodyPr/>
          <a:lstStyle/>
          <a:p>
            <a:r>
              <a:rPr lang="en-US" dirty="0"/>
              <a:t>The properties of each </a:t>
            </a:r>
            <a:r>
              <a:rPr lang="en-US" dirty="0" err="1"/>
              <a:t>dataframe</a:t>
            </a:r>
            <a:r>
              <a:rPr lang="en-US" dirty="0"/>
              <a:t> were checked.</a:t>
            </a:r>
          </a:p>
          <a:p>
            <a:r>
              <a:rPr lang="en-US" dirty="0"/>
              <a:t>Missing values and Duplicates were checked.</a:t>
            </a:r>
          </a:p>
          <a:p>
            <a:pPr marL="0" indent="0">
              <a:buNone/>
            </a:pPr>
            <a:endParaRPr lang="en-US" dirty="0"/>
          </a:p>
        </p:txBody>
      </p:sp>
      <p:pic>
        <p:nvPicPr>
          <p:cNvPr id="9" name="Picture 8">
            <a:extLst>
              <a:ext uri="{FF2B5EF4-FFF2-40B4-BE49-F238E27FC236}">
                <a16:creationId xmlns:a16="http://schemas.microsoft.com/office/drawing/2014/main" id="{D9CD424E-6857-4082-A845-F4AF25DBB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75492"/>
            <a:ext cx="5739841" cy="2867369"/>
          </a:xfrm>
          <a:prstGeom prst="rect">
            <a:avLst/>
          </a:prstGeom>
        </p:spPr>
      </p:pic>
      <p:pic>
        <p:nvPicPr>
          <p:cNvPr id="11" name="Picture 10">
            <a:extLst>
              <a:ext uri="{FF2B5EF4-FFF2-40B4-BE49-F238E27FC236}">
                <a16:creationId xmlns:a16="http://schemas.microsoft.com/office/drawing/2014/main" id="{4A580C3F-0DBA-4307-B88B-E76B370F2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195" y="4058060"/>
            <a:ext cx="6429608" cy="2118903"/>
          </a:xfrm>
          <a:prstGeom prst="rect">
            <a:avLst/>
          </a:prstGeom>
        </p:spPr>
      </p:pic>
    </p:spTree>
    <p:extLst>
      <p:ext uri="{BB962C8B-B14F-4D97-AF65-F5344CB8AC3E}">
        <p14:creationId xmlns:p14="http://schemas.microsoft.com/office/powerpoint/2010/main" val="3993985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TotalTime>
  <Words>2562</Words>
  <Application>Microsoft Office PowerPoint</Application>
  <PresentationFormat>Widescreen</PresentationFormat>
  <Paragraphs>140</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Calibri Light</vt:lpstr>
      <vt:lpstr>Office Theme</vt:lpstr>
      <vt:lpstr>PowerPoint Presentation</vt:lpstr>
      <vt:lpstr>OUTLINE</vt:lpstr>
      <vt:lpstr>EXECUTIVE SUMMARY</vt:lpstr>
      <vt:lpstr>INTRODUCTION</vt:lpstr>
      <vt:lpstr>PowerPoint Presentation</vt:lpstr>
      <vt:lpstr>METHODOLOGY</vt:lpstr>
      <vt:lpstr>Data Wrangling and Cleaning</vt:lpstr>
      <vt:lpstr>Data Wrangling and Cleaning</vt:lpstr>
      <vt:lpstr>Data Wrangling and Cleaning</vt:lpstr>
      <vt:lpstr>Data Wrangling and Cleaning</vt:lpstr>
      <vt:lpstr>Data Wrangling and Cleaning</vt:lpstr>
      <vt:lpstr>Data Wrangling and Cleaning</vt:lpstr>
      <vt:lpstr>Data Wrangling and Cleaning</vt:lpstr>
      <vt:lpstr>Exploratory Data Analysis with Data Visualization</vt:lpstr>
      <vt:lpstr>PowerPoint Presentation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PowerPoint Presentation</vt:lpstr>
      <vt:lpstr>RESULTS</vt:lpstr>
      <vt:lpstr>Financial Overview</vt:lpstr>
      <vt:lpstr>Financial Overview</vt:lpstr>
      <vt:lpstr>User Acquisition Process</vt:lpstr>
      <vt:lpstr>User Acquisition Process</vt:lpstr>
      <vt:lpstr>User Acquisition Process</vt:lpstr>
      <vt:lpstr>User Acquisition Process</vt:lpstr>
      <vt:lpstr>User Acquisition Process</vt:lpstr>
      <vt:lpstr>PowerPoint Presentation</vt:lpstr>
      <vt:lpstr>CONCLUSION</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Believe Okolie</dc:creator>
  <cp:lastModifiedBy>Believe Okolie</cp:lastModifiedBy>
  <cp:revision>47</cp:revision>
  <dcterms:created xsi:type="dcterms:W3CDTF">2023-04-02T14:08:11Z</dcterms:created>
  <dcterms:modified xsi:type="dcterms:W3CDTF">2023-04-07T23:48:35Z</dcterms:modified>
</cp:coreProperties>
</file>